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3.xml" ContentType="application/vnd.openxmlformats-officedocument.presentationml.tags+xml"/>
  <Override PartName="/ppt/notesSlides/notesSlide17.xml" ContentType="application/vnd.openxmlformats-officedocument.presentationml.notesSlide+xml"/>
  <Override PartName="/ppt/tags/tag4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670" r:id="rId1"/>
    <p:sldMasterId id="2147486318" r:id="rId2"/>
  </p:sldMasterIdLst>
  <p:notesMasterIdLst>
    <p:notesMasterId r:id="rId29"/>
  </p:notesMasterIdLst>
  <p:handoutMasterIdLst>
    <p:handoutMasterId r:id="rId30"/>
  </p:handoutMasterIdLst>
  <p:sldIdLst>
    <p:sldId id="582" r:id="rId3"/>
    <p:sldId id="1968" r:id="rId4"/>
    <p:sldId id="732" r:id="rId5"/>
    <p:sldId id="1988" r:id="rId6"/>
    <p:sldId id="847" r:id="rId7"/>
    <p:sldId id="602" r:id="rId8"/>
    <p:sldId id="333" r:id="rId9"/>
    <p:sldId id="2142533650" r:id="rId10"/>
    <p:sldId id="1979" r:id="rId11"/>
    <p:sldId id="864" r:id="rId12"/>
    <p:sldId id="2142533657" r:id="rId13"/>
    <p:sldId id="595" r:id="rId14"/>
    <p:sldId id="736" r:id="rId15"/>
    <p:sldId id="2142533658" r:id="rId16"/>
    <p:sldId id="1992" r:id="rId17"/>
    <p:sldId id="1972" r:id="rId18"/>
    <p:sldId id="1961" r:id="rId19"/>
    <p:sldId id="2142533656" r:id="rId20"/>
    <p:sldId id="2142533659" r:id="rId21"/>
    <p:sldId id="2142533654" r:id="rId22"/>
    <p:sldId id="1325" r:id="rId23"/>
    <p:sldId id="2115" r:id="rId24"/>
    <p:sldId id="875" r:id="rId25"/>
    <p:sldId id="874" r:id="rId26"/>
    <p:sldId id="1989" r:id="rId27"/>
    <p:sldId id="682" r:id="rId28"/>
  </p:sldIdLst>
  <p:sldSz cx="9144000" cy="5143500" type="screen16x9"/>
  <p:notesSz cx="6805613" cy="99441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624">
          <p15:clr>
            <a:srgbClr val="A4A3A4"/>
          </p15:clr>
        </p15:guide>
        <p15:guide id="2" orient="horz" pos="327">
          <p15:clr>
            <a:srgbClr val="A4A3A4"/>
          </p15:clr>
        </p15:guide>
        <p15:guide id="3" orient="horz" pos="2796">
          <p15:clr>
            <a:srgbClr val="A4A3A4"/>
          </p15:clr>
        </p15:guide>
        <p15:guide id="4" orient="horz" pos="3083">
          <p15:clr>
            <a:srgbClr val="A4A3A4"/>
          </p15:clr>
        </p15:guide>
        <p15:guide id="5" orient="horz" pos="667" userDrawn="1">
          <p15:clr>
            <a:srgbClr val="A4A3A4"/>
          </p15:clr>
        </p15:guide>
        <p15:guide id="6" orient="horz" pos="872">
          <p15:clr>
            <a:srgbClr val="A4A3A4"/>
          </p15:clr>
        </p15:guide>
        <p15:guide id="7" orient="horz" pos="1772">
          <p15:clr>
            <a:srgbClr val="A4A3A4"/>
          </p15:clr>
        </p15:guide>
        <p15:guide id="8" pos="5602">
          <p15:clr>
            <a:srgbClr val="A4A3A4"/>
          </p15:clr>
        </p15:guide>
        <p15:guide id="9" pos="176">
          <p15:clr>
            <a:srgbClr val="A4A3A4"/>
          </p15:clr>
        </p15:guide>
        <p15:guide id="10" pos="2880">
          <p15:clr>
            <a:srgbClr val="A4A3A4"/>
          </p15:clr>
        </p15:guide>
      </p15:sldGuideLst>
    </p:ext>
    <p:ext uri="{2D200454-40CA-4A62-9FC3-DE9A4176ACB9}">
      <p15:notesGuideLst xmlns:p15="http://schemas.microsoft.com/office/powerpoint/2012/main">
        <p15:guide id="1" orient="horz" pos="3133">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errucci, Gianluigi" initials="FG" lastIdx="1" clrIdx="0"/>
  <p:cmAuthor id="7" name="Parisi, Laura" initials="PL" lastIdx="1" clrIdx="7">
    <p:extLst>
      <p:ext uri="{19B8F6BF-5375-455C-9EA6-DF929625EA0E}">
        <p15:presenceInfo xmlns:p15="http://schemas.microsoft.com/office/powerpoint/2012/main" userId="S::Laura.Parisi@ecb.europa.eu::fe93b2f6-8c6e-4709-9835-802f49d3a075" providerId="AD"/>
      </p:ext>
    </p:extLst>
  </p:cmAuthor>
  <p:cmAuthor id="1" name="Tanai, Eszter" initials="TE" lastIdx="2" clrIdx="1"/>
  <p:cmAuthor id="2" name="Katarzyna Budnik" initials="KB" lastIdx="2" clrIdx="2"/>
  <p:cmAuthor id="3" name="Julien Mazzacurati" initials="JM" lastIdx="1" clrIdx="3">
    <p:extLst>
      <p:ext uri="{19B8F6BF-5375-455C-9EA6-DF929625EA0E}">
        <p15:presenceInfo xmlns:p15="http://schemas.microsoft.com/office/powerpoint/2012/main" userId="S::Julien.Mazzacurati@esma.europa.eu::f1ef9caa-0add-4f2c-9545-2f6e517362d5" providerId="AD"/>
      </p:ext>
    </p:extLst>
  </p:cmAuthor>
  <p:cmAuthor id="4" name="Mingarelli, Luca" initials="ML" lastIdx="1" clrIdx="4">
    <p:extLst>
      <p:ext uri="{19B8F6BF-5375-455C-9EA6-DF929625EA0E}">
        <p15:presenceInfo xmlns:p15="http://schemas.microsoft.com/office/powerpoint/2012/main" userId="S::luca.mingarelli@ecb.europa.eu::f06ecd74-3162-4b57-b42d-d827fcba7506" providerId="AD"/>
      </p:ext>
    </p:extLst>
  </p:cmAuthor>
  <p:cmAuthor id="5" name="Ricardo Marques" initials="RGM" lastIdx="2" clrIdx="5">
    <p:extLst>
      <p:ext uri="{19B8F6BF-5375-455C-9EA6-DF929625EA0E}">
        <p15:presenceInfo xmlns:p15="http://schemas.microsoft.com/office/powerpoint/2012/main" userId="Ricardo Marques" providerId="None"/>
      </p:ext>
    </p:extLst>
  </p:cmAuthor>
  <p:cmAuthor id="6" name="Pires, Fatima" initials="PF" lastIdx="6" clrIdx="6">
    <p:extLst>
      <p:ext uri="{19B8F6BF-5375-455C-9EA6-DF929625EA0E}">
        <p15:presenceInfo xmlns:p15="http://schemas.microsoft.com/office/powerpoint/2012/main" userId="S::Fatima.Pires@ecb.europa.eu::37b91a8b-759a-435d-be77-4d5190c21d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901B"/>
    <a:srgbClr val="FF9900"/>
    <a:srgbClr val="B46B00"/>
    <a:srgbClr val="6EAE77"/>
    <a:srgbClr val="78B481"/>
    <a:srgbClr val="003399"/>
    <a:srgbClr val="F2B800"/>
    <a:srgbClr val="925700"/>
    <a:srgbClr val="E28700"/>
    <a:srgbClr val="624A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81" autoAdjust="0"/>
    <p:restoredTop sz="75304" autoAdjust="0"/>
  </p:normalViewPr>
  <p:slideViewPr>
    <p:cSldViewPr snapToGrid="0">
      <p:cViewPr varScale="1">
        <p:scale>
          <a:sx n="62" d="100"/>
          <a:sy n="62" d="100"/>
        </p:scale>
        <p:origin x="1504" y="44"/>
      </p:cViewPr>
      <p:guideLst>
        <p:guide orient="horz" pos="624"/>
        <p:guide orient="horz" pos="327"/>
        <p:guide orient="horz" pos="2796"/>
        <p:guide orient="horz" pos="3083"/>
        <p:guide orient="horz" pos="667"/>
        <p:guide orient="horz" pos="872"/>
        <p:guide orient="horz" pos="1772"/>
        <p:guide pos="5602"/>
        <p:guide pos="17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Grid="0">
      <p:cViewPr>
        <p:scale>
          <a:sx n="125" d="100"/>
          <a:sy n="125" d="100"/>
        </p:scale>
        <p:origin x="1040" y="-2780"/>
      </p:cViewPr>
      <p:guideLst>
        <p:guide orient="horz" pos="3133"/>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099" cy="497206"/>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55333" y="1"/>
            <a:ext cx="2949099" cy="497206"/>
          </a:xfrm>
          <a:prstGeom prst="rect">
            <a:avLst/>
          </a:prstGeom>
        </p:spPr>
        <p:txBody>
          <a:bodyPr vert="horz" lIns="91440" tIns="45720" rIns="91440" bIns="45720" rtlCol="0"/>
          <a:lstStyle>
            <a:lvl1pPr algn="r">
              <a:defRPr sz="1200"/>
            </a:lvl1pPr>
          </a:lstStyle>
          <a:p>
            <a:pPr>
              <a:defRPr/>
            </a:pPr>
            <a:fld id="{CAB7FC4A-625A-4997-845F-B4C665339F19}" type="datetimeFigureOut">
              <a:rPr lang="en-GB"/>
              <a:pPr>
                <a:defRPr/>
              </a:pPr>
              <a:t>29/05/2023</a:t>
            </a:fld>
            <a:endParaRPr lang="en-GB"/>
          </a:p>
        </p:txBody>
      </p:sp>
      <p:sp>
        <p:nvSpPr>
          <p:cNvPr id="4" name="Footer Placeholder 3"/>
          <p:cNvSpPr>
            <a:spLocks noGrp="1"/>
          </p:cNvSpPr>
          <p:nvPr>
            <p:ph type="ftr" sz="quarter" idx="2"/>
          </p:nvPr>
        </p:nvSpPr>
        <p:spPr>
          <a:xfrm>
            <a:off x="1" y="9444594"/>
            <a:ext cx="2949099" cy="497206"/>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55333" y="9444594"/>
            <a:ext cx="2949099" cy="497206"/>
          </a:xfrm>
          <a:prstGeom prst="rect">
            <a:avLst/>
          </a:prstGeom>
        </p:spPr>
        <p:txBody>
          <a:bodyPr vert="horz" lIns="91440" tIns="45720" rIns="91440" bIns="45720" rtlCol="0" anchor="b"/>
          <a:lstStyle>
            <a:lvl1pPr algn="r">
              <a:defRPr sz="1200"/>
            </a:lvl1pPr>
          </a:lstStyle>
          <a:p>
            <a:pPr>
              <a:defRPr/>
            </a:pPr>
            <a:fld id="{070A9823-B0A4-4CFF-8BC2-549B802A5C22}" type="slidenum">
              <a:rPr lang="en-GB"/>
              <a:pPr>
                <a:defRPr/>
              </a:pPr>
              <a:t>‹#›</a:t>
            </a:fld>
            <a:endParaRPr lang="en-GB"/>
          </a:p>
        </p:txBody>
      </p:sp>
    </p:spTree>
    <p:extLst>
      <p:ext uri="{BB962C8B-B14F-4D97-AF65-F5344CB8AC3E}">
        <p14:creationId xmlns:p14="http://schemas.microsoft.com/office/powerpoint/2010/main" val="344476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099" cy="49720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5333" y="1"/>
            <a:ext cx="2949099" cy="497206"/>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E00F59-3AAD-4389-AAA8-78C8B1295C93}" type="datetimeFigureOut">
              <a:rPr lang="en-GB"/>
              <a:pPr>
                <a:defRPr/>
              </a:pPr>
              <a:t>29/05/2023</a:t>
            </a:fld>
            <a:endParaRPr lang="en-GB" dirty="0"/>
          </a:p>
        </p:txBody>
      </p:sp>
      <p:sp>
        <p:nvSpPr>
          <p:cNvPr id="4" name="Slide Image Placeholder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1" y="9444594"/>
            <a:ext cx="2949099" cy="49720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5333" y="9444594"/>
            <a:ext cx="2949099" cy="497206"/>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589E48D-882E-48E9-AC90-458C8EC61319}" type="slidenum">
              <a:rPr lang="en-GB"/>
              <a:pPr>
                <a:defRPr/>
              </a:pPr>
              <a:t>‹#›</a:t>
            </a:fld>
            <a:endParaRPr lang="en-GB" dirty="0"/>
          </a:p>
        </p:txBody>
      </p:sp>
    </p:spTree>
    <p:extLst>
      <p:ext uri="{BB962C8B-B14F-4D97-AF65-F5344CB8AC3E}">
        <p14:creationId xmlns:p14="http://schemas.microsoft.com/office/powerpoint/2010/main" val="5831274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D589E48D-882E-48E9-AC90-458C8EC61319}" type="slidenum">
              <a:rPr lang="en-GB" smtClean="0"/>
              <a:pPr>
                <a:defRPr/>
              </a:pPr>
              <a:t>1</a:t>
            </a:fld>
            <a:endParaRPr lang="en-GB" dirty="0"/>
          </a:p>
        </p:txBody>
      </p:sp>
    </p:spTree>
    <p:extLst>
      <p:ext uri="{BB962C8B-B14F-4D97-AF65-F5344CB8AC3E}">
        <p14:creationId xmlns:p14="http://schemas.microsoft.com/office/powerpoint/2010/main" val="348191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GB" b="0" u="none"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10</a:t>
            </a:fld>
            <a:endParaRPr lang="en-GB" dirty="0"/>
          </a:p>
        </p:txBody>
      </p:sp>
    </p:spTree>
    <p:extLst>
      <p:ext uri="{BB962C8B-B14F-4D97-AF65-F5344CB8AC3E}">
        <p14:creationId xmlns:p14="http://schemas.microsoft.com/office/powerpoint/2010/main" val="472160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0202" y="5003467"/>
            <a:ext cx="6495858" cy="4740126"/>
          </a:xfrm>
        </p:spPr>
        <p:txBody>
          <a:bodyPr/>
          <a:lstStyle/>
          <a:p>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11</a:t>
            </a:fld>
            <a:endParaRPr lang="en-GB" dirty="0"/>
          </a:p>
        </p:txBody>
      </p:sp>
    </p:spTree>
    <p:extLst>
      <p:ext uri="{BB962C8B-B14F-4D97-AF65-F5344CB8AC3E}">
        <p14:creationId xmlns:p14="http://schemas.microsoft.com/office/powerpoint/2010/main" val="3399265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12</a:t>
            </a:fld>
            <a:endParaRPr lang="en-GB" dirty="0"/>
          </a:p>
        </p:txBody>
      </p:sp>
    </p:spTree>
    <p:extLst>
      <p:ext uri="{BB962C8B-B14F-4D97-AF65-F5344CB8AC3E}">
        <p14:creationId xmlns:p14="http://schemas.microsoft.com/office/powerpoint/2010/main" val="2769191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8493" indent="-303266" eaLnBrk="0" hangingPunct="0">
              <a:spcBef>
                <a:spcPct val="30000"/>
              </a:spcBef>
              <a:defRPr sz="1300">
                <a:solidFill>
                  <a:schemeClr val="tx1"/>
                </a:solidFill>
                <a:latin typeface="Calibri" pitchFamily="34" charset="0"/>
              </a:defRPr>
            </a:lvl2pPr>
            <a:lvl3pPr marL="1213066" indent="-242613" eaLnBrk="0" hangingPunct="0">
              <a:spcBef>
                <a:spcPct val="30000"/>
              </a:spcBef>
              <a:defRPr sz="1300">
                <a:solidFill>
                  <a:schemeClr val="tx1"/>
                </a:solidFill>
                <a:latin typeface="Calibri" pitchFamily="34" charset="0"/>
              </a:defRPr>
            </a:lvl3pPr>
            <a:lvl4pPr marL="1698292" indent="-242613" eaLnBrk="0" hangingPunct="0">
              <a:spcBef>
                <a:spcPct val="30000"/>
              </a:spcBef>
              <a:defRPr sz="1300">
                <a:solidFill>
                  <a:schemeClr val="tx1"/>
                </a:solidFill>
                <a:latin typeface="Calibri" pitchFamily="34" charset="0"/>
              </a:defRPr>
            </a:lvl4pPr>
            <a:lvl5pPr marL="2183519" indent="-242613" eaLnBrk="0" hangingPunct="0">
              <a:spcBef>
                <a:spcPct val="30000"/>
              </a:spcBef>
              <a:defRPr sz="1300">
                <a:solidFill>
                  <a:schemeClr val="tx1"/>
                </a:solidFill>
                <a:latin typeface="Calibri" pitchFamily="34" charset="0"/>
              </a:defRPr>
            </a:lvl5pPr>
            <a:lvl6pPr marL="2668745" indent="-242613" eaLnBrk="0" fontAlgn="base" hangingPunct="0">
              <a:spcBef>
                <a:spcPct val="30000"/>
              </a:spcBef>
              <a:spcAft>
                <a:spcPct val="0"/>
              </a:spcAft>
              <a:defRPr sz="1300">
                <a:solidFill>
                  <a:schemeClr val="tx1"/>
                </a:solidFill>
                <a:latin typeface="Calibri" pitchFamily="34" charset="0"/>
              </a:defRPr>
            </a:lvl6pPr>
            <a:lvl7pPr marL="3153971" indent="-242613" eaLnBrk="0" fontAlgn="base" hangingPunct="0">
              <a:spcBef>
                <a:spcPct val="30000"/>
              </a:spcBef>
              <a:spcAft>
                <a:spcPct val="0"/>
              </a:spcAft>
              <a:defRPr sz="1300">
                <a:solidFill>
                  <a:schemeClr val="tx1"/>
                </a:solidFill>
                <a:latin typeface="Calibri" pitchFamily="34" charset="0"/>
              </a:defRPr>
            </a:lvl7pPr>
            <a:lvl8pPr marL="3639198" indent="-242613" eaLnBrk="0" fontAlgn="base" hangingPunct="0">
              <a:spcBef>
                <a:spcPct val="30000"/>
              </a:spcBef>
              <a:spcAft>
                <a:spcPct val="0"/>
              </a:spcAft>
              <a:defRPr sz="1300">
                <a:solidFill>
                  <a:schemeClr val="tx1"/>
                </a:solidFill>
                <a:latin typeface="Calibri" pitchFamily="34" charset="0"/>
              </a:defRPr>
            </a:lvl8pPr>
            <a:lvl9pPr marL="4124424" indent="-242613" eaLnBrk="0" fontAlgn="base" hangingPunct="0">
              <a:spcBef>
                <a:spcPct val="30000"/>
              </a:spcBef>
              <a:spcAft>
                <a:spcPct val="0"/>
              </a:spcAft>
              <a:defRPr sz="13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Location, </a:t>
            </a:r>
          </a:p>
        </p:txBody>
      </p:sp>
      <p:sp>
        <p:nvSpPr>
          <p:cNvPr id="61443"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8493" indent="-303266" eaLnBrk="0" hangingPunct="0">
              <a:spcBef>
                <a:spcPct val="30000"/>
              </a:spcBef>
              <a:defRPr sz="1300">
                <a:solidFill>
                  <a:schemeClr val="tx1"/>
                </a:solidFill>
                <a:latin typeface="Calibri" pitchFamily="34" charset="0"/>
              </a:defRPr>
            </a:lvl2pPr>
            <a:lvl3pPr marL="1213066" indent="-242613" eaLnBrk="0" hangingPunct="0">
              <a:spcBef>
                <a:spcPct val="30000"/>
              </a:spcBef>
              <a:defRPr sz="1300">
                <a:solidFill>
                  <a:schemeClr val="tx1"/>
                </a:solidFill>
                <a:latin typeface="Calibri" pitchFamily="34" charset="0"/>
              </a:defRPr>
            </a:lvl3pPr>
            <a:lvl4pPr marL="1698292" indent="-242613" eaLnBrk="0" hangingPunct="0">
              <a:spcBef>
                <a:spcPct val="30000"/>
              </a:spcBef>
              <a:defRPr sz="1300">
                <a:solidFill>
                  <a:schemeClr val="tx1"/>
                </a:solidFill>
                <a:latin typeface="Calibri" pitchFamily="34" charset="0"/>
              </a:defRPr>
            </a:lvl4pPr>
            <a:lvl5pPr marL="2183519" indent="-242613" eaLnBrk="0" hangingPunct="0">
              <a:spcBef>
                <a:spcPct val="30000"/>
              </a:spcBef>
              <a:defRPr sz="1300">
                <a:solidFill>
                  <a:schemeClr val="tx1"/>
                </a:solidFill>
                <a:latin typeface="Calibri" pitchFamily="34" charset="0"/>
              </a:defRPr>
            </a:lvl5pPr>
            <a:lvl6pPr marL="2668745" indent="-242613" eaLnBrk="0" fontAlgn="base" hangingPunct="0">
              <a:spcBef>
                <a:spcPct val="30000"/>
              </a:spcBef>
              <a:spcAft>
                <a:spcPct val="0"/>
              </a:spcAft>
              <a:defRPr sz="1300">
                <a:solidFill>
                  <a:schemeClr val="tx1"/>
                </a:solidFill>
                <a:latin typeface="Calibri" pitchFamily="34" charset="0"/>
              </a:defRPr>
            </a:lvl6pPr>
            <a:lvl7pPr marL="3153971" indent="-242613" eaLnBrk="0" fontAlgn="base" hangingPunct="0">
              <a:spcBef>
                <a:spcPct val="30000"/>
              </a:spcBef>
              <a:spcAft>
                <a:spcPct val="0"/>
              </a:spcAft>
              <a:defRPr sz="1300">
                <a:solidFill>
                  <a:schemeClr val="tx1"/>
                </a:solidFill>
                <a:latin typeface="Calibri" pitchFamily="34" charset="0"/>
              </a:defRPr>
            </a:lvl7pPr>
            <a:lvl8pPr marL="3639198" indent="-242613" eaLnBrk="0" fontAlgn="base" hangingPunct="0">
              <a:spcBef>
                <a:spcPct val="30000"/>
              </a:spcBef>
              <a:spcAft>
                <a:spcPct val="0"/>
              </a:spcAft>
              <a:defRPr sz="1300">
                <a:solidFill>
                  <a:schemeClr val="tx1"/>
                </a:solidFill>
                <a:latin typeface="Calibri" pitchFamily="34" charset="0"/>
              </a:defRPr>
            </a:lvl8pPr>
            <a:lvl9pPr marL="4124424" indent="-242613" eaLnBrk="0" fontAlgn="base" hangingPunct="0">
              <a:spcBef>
                <a:spcPct val="30000"/>
              </a:spcBef>
              <a:spcAft>
                <a:spcPct val="0"/>
              </a:spcAft>
              <a:defRPr sz="13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Name of the Author</a:t>
            </a:r>
          </a:p>
        </p:txBody>
      </p:sp>
      <p:sp>
        <p:nvSpPr>
          <p:cNvPr id="6144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8493" indent="-303266" eaLnBrk="0" hangingPunct="0">
              <a:spcBef>
                <a:spcPct val="30000"/>
              </a:spcBef>
              <a:defRPr sz="1300">
                <a:solidFill>
                  <a:schemeClr val="tx1"/>
                </a:solidFill>
                <a:latin typeface="Calibri" pitchFamily="34" charset="0"/>
              </a:defRPr>
            </a:lvl2pPr>
            <a:lvl3pPr marL="1213066" indent="-242613" eaLnBrk="0" hangingPunct="0">
              <a:spcBef>
                <a:spcPct val="30000"/>
              </a:spcBef>
              <a:defRPr sz="1300">
                <a:solidFill>
                  <a:schemeClr val="tx1"/>
                </a:solidFill>
                <a:latin typeface="Calibri" pitchFamily="34" charset="0"/>
              </a:defRPr>
            </a:lvl3pPr>
            <a:lvl4pPr marL="1698292" indent="-242613" eaLnBrk="0" hangingPunct="0">
              <a:spcBef>
                <a:spcPct val="30000"/>
              </a:spcBef>
              <a:defRPr sz="1300">
                <a:solidFill>
                  <a:schemeClr val="tx1"/>
                </a:solidFill>
                <a:latin typeface="Calibri" pitchFamily="34" charset="0"/>
              </a:defRPr>
            </a:lvl4pPr>
            <a:lvl5pPr marL="2183519" indent="-242613" eaLnBrk="0" hangingPunct="0">
              <a:spcBef>
                <a:spcPct val="30000"/>
              </a:spcBef>
              <a:defRPr sz="1300">
                <a:solidFill>
                  <a:schemeClr val="tx1"/>
                </a:solidFill>
                <a:latin typeface="Calibri" pitchFamily="34" charset="0"/>
              </a:defRPr>
            </a:lvl5pPr>
            <a:lvl6pPr marL="2668745" indent="-242613" eaLnBrk="0" fontAlgn="base" hangingPunct="0">
              <a:spcBef>
                <a:spcPct val="30000"/>
              </a:spcBef>
              <a:spcAft>
                <a:spcPct val="0"/>
              </a:spcAft>
              <a:defRPr sz="1300">
                <a:solidFill>
                  <a:schemeClr val="tx1"/>
                </a:solidFill>
                <a:latin typeface="Calibri" pitchFamily="34" charset="0"/>
              </a:defRPr>
            </a:lvl6pPr>
            <a:lvl7pPr marL="3153971" indent="-242613" eaLnBrk="0" fontAlgn="base" hangingPunct="0">
              <a:spcBef>
                <a:spcPct val="30000"/>
              </a:spcBef>
              <a:spcAft>
                <a:spcPct val="0"/>
              </a:spcAft>
              <a:defRPr sz="1300">
                <a:solidFill>
                  <a:schemeClr val="tx1"/>
                </a:solidFill>
                <a:latin typeface="Calibri" pitchFamily="34" charset="0"/>
              </a:defRPr>
            </a:lvl7pPr>
            <a:lvl8pPr marL="3639198" indent="-242613" eaLnBrk="0" fontAlgn="base" hangingPunct="0">
              <a:spcBef>
                <a:spcPct val="30000"/>
              </a:spcBef>
              <a:spcAft>
                <a:spcPct val="0"/>
              </a:spcAft>
              <a:defRPr sz="1300">
                <a:solidFill>
                  <a:schemeClr val="tx1"/>
                </a:solidFill>
                <a:latin typeface="Calibri" pitchFamily="34" charset="0"/>
              </a:defRPr>
            </a:lvl8pPr>
            <a:lvl9pPr marL="4124424" indent="-242613" eaLnBrk="0" fontAlgn="base" hangingPunct="0">
              <a:spcBef>
                <a:spcPct val="30000"/>
              </a:spcBef>
              <a:spcAft>
                <a:spcPct val="0"/>
              </a:spcAft>
              <a:defRPr sz="1300">
                <a:solidFill>
                  <a:schemeClr val="tx1"/>
                </a:solidFill>
                <a:latin typeface="Calibri" pitchFamily="34" charset="0"/>
              </a:defRPr>
            </a:lvl9pPr>
          </a:lstStyle>
          <a:p>
            <a:pPr eaLnBrk="1" fontAlgn="base" hangingPunct="1">
              <a:spcBef>
                <a:spcPct val="0"/>
              </a:spcBef>
              <a:spcAft>
                <a:spcPct val="0"/>
              </a:spcAft>
            </a:pPr>
            <a:fld id="{F95BD97C-74ED-42D9-B185-EB574B866605}" type="slidenum">
              <a:rPr lang="de-DE" altLang="en-US" smtClean="0">
                <a:cs typeface="Arial" pitchFamily="34" charset="0"/>
              </a:rPr>
              <a:pPr eaLnBrk="1" fontAlgn="base" hangingPunct="1">
                <a:spcBef>
                  <a:spcPct val="0"/>
                </a:spcBef>
                <a:spcAft>
                  <a:spcPct val="0"/>
                </a:spcAft>
              </a:pPr>
              <a:t>13</a:t>
            </a:fld>
            <a:endParaRPr lang="de-DE" altLang="en-US">
              <a:cs typeface="Arial" pitchFamily="34" charset="0"/>
            </a:endParaRPr>
          </a:p>
        </p:txBody>
      </p:sp>
      <p:sp>
        <p:nvSpPr>
          <p:cNvPr id="6144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endParaRPr lang="en-US" sz="1100" i="1" dirty="0">
              <a:latin typeface="+mj-lt"/>
              <a:ea typeface="ヒラギノ角ゴ Pro W3" pitchFamily="-64" charset="-128"/>
            </a:endParaRPr>
          </a:p>
        </p:txBody>
      </p:sp>
    </p:spTree>
    <p:extLst>
      <p:ext uri="{BB962C8B-B14F-4D97-AF65-F5344CB8AC3E}">
        <p14:creationId xmlns:p14="http://schemas.microsoft.com/office/powerpoint/2010/main" val="3182731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14</a:t>
            </a:fld>
            <a:endParaRPr lang="en-GB" dirty="0"/>
          </a:p>
        </p:txBody>
      </p:sp>
    </p:spTree>
    <p:extLst>
      <p:ext uri="{BB962C8B-B14F-4D97-AF65-F5344CB8AC3E}">
        <p14:creationId xmlns:p14="http://schemas.microsoft.com/office/powerpoint/2010/main" val="2085481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FontTx/>
              <a:buNone/>
            </a:pPr>
            <a:endParaRPr lang="en-GB" sz="1200"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15</a:t>
            </a:fld>
            <a:endParaRPr lang="en-GB" dirty="0"/>
          </a:p>
        </p:txBody>
      </p:sp>
    </p:spTree>
    <p:extLst>
      <p:ext uri="{BB962C8B-B14F-4D97-AF65-F5344CB8AC3E}">
        <p14:creationId xmlns:p14="http://schemas.microsoft.com/office/powerpoint/2010/main" val="520132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6963" y="4861442"/>
            <a:ext cx="6250237" cy="4605576"/>
          </a:xfrm>
        </p:spPr>
        <p:txBody>
          <a:bodyPr/>
          <a:lstStyle/>
          <a:p>
            <a:pPr>
              <a:spcBef>
                <a:spcPts val="0"/>
              </a:spcBef>
            </a:pPr>
            <a:endParaRPr lang="en-GB" sz="8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16</a:t>
            </a:fld>
            <a:endParaRPr lang="en-GB" dirty="0"/>
          </a:p>
        </p:txBody>
      </p:sp>
    </p:spTree>
    <p:extLst>
      <p:ext uri="{BB962C8B-B14F-4D97-AF65-F5344CB8AC3E}">
        <p14:creationId xmlns:p14="http://schemas.microsoft.com/office/powerpoint/2010/main" val="127374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2369" y="4421823"/>
            <a:ext cx="6122744" cy="4189095"/>
          </a:xfrm>
        </p:spPr>
        <p:txBody>
          <a:bodyPr/>
          <a:lstStyle/>
          <a:p>
            <a:pPr>
              <a:spcBef>
                <a:spcPts val="0"/>
              </a:spcBef>
            </a:pPr>
            <a:endParaRPr lang="en-GB" sz="900" b="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17</a:t>
            </a:fld>
            <a:endParaRPr lang="en-GB" dirty="0"/>
          </a:p>
        </p:txBody>
      </p:sp>
    </p:spTree>
    <p:extLst>
      <p:ext uri="{BB962C8B-B14F-4D97-AF65-F5344CB8AC3E}">
        <p14:creationId xmlns:p14="http://schemas.microsoft.com/office/powerpoint/2010/main" val="2416475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2369" y="4421823"/>
            <a:ext cx="6122744" cy="4189095"/>
          </a:xfrm>
        </p:spPr>
        <p:txBody>
          <a:bodyPr/>
          <a:lstStyle/>
          <a:p>
            <a:pPr>
              <a:spcBef>
                <a:spcPts val="0"/>
              </a:spcBef>
            </a:pPr>
            <a:endParaRPr lang="en-GB" sz="900" b="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18</a:t>
            </a:fld>
            <a:endParaRPr lang="en-GB" dirty="0"/>
          </a:p>
        </p:txBody>
      </p:sp>
    </p:spTree>
    <p:extLst>
      <p:ext uri="{BB962C8B-B14F-4D97-AF65-F5344CB8AC3E}">
        <p14:creationId xmlns:p14="http://schemas.microsoft.com/office/powerpoint/2010/main" val="2170622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19</a:t>
            </a:fld>
            <a:endParaRPr lang="en-GB" dirty="0"/>
          </a:p>
        </p:txBody>
      </p:sp>
    </p:spTree>
    <p:extLst>
      <p:ext uri="{BB962C8B-B14F-4D97-AF65-F5344CB8AC3E}">
        <p14:creationId xmlns:p14="http://schemas.microsoft.com/office/powerpoint/2010/main" val="311748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2</a:t>
            </a:fld>
            <a:endParaRPr lang="en-GB" dirty="0"/>
          </a:p>
        </p:txBody>
      </p:sp>
    </p:spTree>
    <p:extLst>
      <p:ext uri="{BB962C8B-B14F-4D97-AF65-F5344CB8AC3E}">
        <p14:creationId xmlns:p14="http://schemas.microsoft.com/office/powerpoint/2010/main" val="239634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0"/>
              </a:spcBef>
              <a:spcAft>
                <a:spcPts val="0"/>
              </a:spcAft>
              <a:defRPr/>
            </a:pPr>
            <a:endParaRPr lang="en-GB" spc="-58" dirty="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21</a:t>
            </a:fld>
            <a:endParaRPr lang="en-GB" dirty="0"/>
          </a:p>
        </p:txBody>
      </p:sp>
    </p:spTree>
    <p:extLst>
      <p:ext uri="{BB962C8B-B14F-4D97-AF65-F5344CB8AC3E}">
        <p14:creationId xmlns:p14="http://schemas.microsoft.com/office/powerpoint/2010/main" val="1946929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22</a:t>
            </a:fld>
            <a:endParaRPr lang="en-GB" dirty="0"/>
          </a:p>
        </p:txBody>
      </p:sp>
    </p:spTree>
    <p:extLst>
      <p:ext uri="{BB962C8B-B14F-4D97-AF65-F5344CB8AC3E}">
        <p14:creationId xmlns:p14="http://schemas.microsoft.com/office/powerpoint/2010/main" val="807264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GB" b="1" u="none"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23</a:t>
            </a:fld>
            <a:endParaRPr lang="en-GB" dirty="0"/>
          </a:p>
        </p:txBody>
      </p:sp>
    </p:spTree>
    <p:extLst>
      <p:ext uri="{BB962C8B-B14F-4D97-AF65-F5344CB8AC3E}">
        <p14:creationId xmlns:p14="http://schemas.microsoft.com/office/powerpoint/2010/main" val="950161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4500" y="4861442"/>
            <a:ext cx="6223000" cy="4605576"/>
          </a:xfrm>
        </p:spPr>
        <p:txBody>
          <a:bodyPr/>
          <a:lstStyle/>
          <a:p>
            <a:pPr>
              <a:spcBef>
                <a:spcPts val="0"/>
              </a:spcBef>
            </a:pPr>
            <a:endParaRPr lang="en-GB" b="0" u="none"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24</a:t>
            </a:fld>
            <a:endParaRPr lang="en-GB" dirty="0"/>
          </a:p>
        </p:txBody>
      </p:sp>
    </p:spTree>
    <p:extLst>
      <p:ext uri="{BB962C8B-B14F-4D97-AF65-F5344CB8AC3E}">
        <p14:creationId xmlns:p14="http://schemas.microsoft.com/office/powerpoint/2010/main" val="2380511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25</a:t>
            </a:fld>
            <a:endParaRPr lang="en-GB" dirty="0"/>
          </a:p>
        </p:txBody>
      </p:sp>
    </p:spTree>
    <p:extLst>
      <p:ext uri="{BB962C8B-B14F-4D97-AF65-F5344CB8AC3E}">
        <p14:creationId xmlns:p14="http://schemas.microsoft.com/office/powerpoint/2010/main" val="82537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 y="650875"/>
            <a:ext cx="6629400" cy="3729038"/>
          </a:xfrm>
        </p:spPr>
      </p:sp>
      <p:sp>
        <p:nvSpPr>
          <p:cNvPr id="3" name="Notes Placeholder 2"/>
          <p:cNvSpPr>
            <a:spLocks noGrp="1"/>
          </p:cNvSpPr>
          <p:nvPr>
            <p:ph type="body" idx="1"/>
          </p:nvPr>
        </p:nvSpPr>
        <p:spPr>
          <a:xfrm>
            <a:off x="681040" y="4673731"/>
            <a:ext cx="5443537" cy="4473575"/>
          </a:xfrm>
        </p:spPr>
        <p:txBody>
          <a:bodyPr/>
          <a:lstStyle/>
          <a:p>
            <a:pPr>
              <a:spcBef>
                <a:spcPts val="0"/>
              </a:spcBef>
              <a:spcAft>
                <a:spcPts val="0"/>
              </a:spcAft>
              <a:defRPr/>
            </a:pPr>
            <a:endParaRPr lang="en-US" sz="14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2BC9DCD0-651E-4DFE-82E1-C6C05BD5E375}" type="slidenum">
              <a:rPr lang="en-GB" smtClean="0"/>
              <a:pPr>
                <a:defRPr/>
              </a:pPr>
              <a:t>26</a:t>
            </a:fld>
            <a:endParaRPr lang="en-GB" dirty="0"/>
          </a:p>
        </p:txBody>
      </p:sp>
    </p:spTree>
    <p:extLst>
      <p:ext uri="{BB962C8B-B14F-4D97-AF65-F5344CB8AC3E}">
        <p14:creationId xmlns:p14="http://schemas.microsoft.com/office/powerpoint/2010/main" val="39842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defRPr/>
            </a:pPr>
            <a:endParaRPr lang="en-GB" sz="1100" dirty="0">
              <a:latin typeface="+mj-lt"/>
            </a:endParaRPr>
          </a:p>
        </p:txBody>
      </p:sp>
      <p:sp>
        <p:nvSpPr>
          <p:cNvPr id="4" name="Slide Number Placeholder 3"/>
          <p:cNvSpPr>
            <a:spLocks noGrp="1"/>
          </p:cNvSpPr>
          <p:nvPr>
            <p:ph type="sldNum" sz="quarter" idx="10"/>
          </p:nvPr>
        </p:nvSpPr>
        <p:spPr/>
        <p:txBody>
          <a:bodyPr/>
          <a:lstStyle/>
          <a:p>
            <a:pPr>
              <a:defRPr/>
            </a:pPr>
            <a:fld id="{5F3996DE-017B-4839-9B2A-122A8092FEA5}" type="slidenum">
              <a:rPr lang="en-GB" smtClean="0"/>
              <a:pPr>
                <a:defRPr/>
              </a:pPr>
              <a:t>3</a:t>
            </a:fld>
            <a:endParaRPr lang="en-GB" dirty="0"/>
          </a:p>
        </p:txBody>
      </p:sp>
    </p:spTree>
    <p:extLst>
      <p:ext uri="{BB962C8B-B14F-4D97-AF65-F5344CB8AC3E}">
        <p14:creationId xmlns:p14="http://schemas.microsoft.com/office/powerpoint/2010/main" val="151004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4</a:t>
            </a:fld>
            <a:endParaRPr lang="en-GB" dirty="0"/>
          </a:p>
        </p:txBody>
      </p:sp>
    </p:spTree>
    <p:extLst>
      <p:ext uri="{BB962C8B-B14F-4D97-AF65-F5344CB8AC3E}">
        <p14:creationId xmlns:p14="http://schemas.microsoft.com/office/powerpoint/2010/main" val="347130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US" b="0" u="none"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5</a:t>
            </a:fld>
            <a:endParaRPr lang="en-GB" dirty="0"/>
          </a:p>
        </p:txBody>
      </p:sp>
    </p:spTree>
    <p:extLst>
      <p:ext uri="{BB962C8B-B14F-4D97-AF65-F5344CB8AC3E}">
        <p14:creationId xmlns:p14="http://schemas.microsoft.com/office/powerpoint/2010/main" val="2273718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6</a:t>
            </a:fld>
            <a:endParaRPr lang="en-GB" dirty="0"/>
          </a:p>
        </p:txBody>
      </p:sp>
    </p:spTree>
    <p:extLst>
      <p:ext uri="{BB962C8B-B14F-4D97-AF65-F5344CB8AC3E}">
        <p14:creationId xmlns:p14="http://schemas.microsoft.com/office/powerpoint/2010/main" val="187058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1274" y="4421823"/>
            <a:ext cx="6420043" cy="4189095"/>
          </a:xfrm>
        </p:spPr>
        <p:txBody>
          <a:bodyPr/>
          <a:lstStyle/>
          <a:p>
            <a:pPr marL="0" indent="0">
              <a:spcBef>
                <a:spcPts val="0"/>
              </a:spcBef>
              <a:buFontTx/>
              <a:buNone/>
            </a:pPr>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7</a:t>
            </a:fld>
            <a:endParaRPr lang="en-GB" dirty="0"/>
          </a:p>
        </p:txBody>
      </p:sp>
    </p:spTree>
    <p:extLst>
      <p:ext uri="{BB962C8B-B14F-4D97-AF65-F5344CB8AC3E}">
        <p14:creationId xmlns:p14="http://schemas.microsoft.com/office/powerpoint/2010/main" val="1649947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0202" y="5003467"/>
            <a:ext cx="6495858" cy="4740126"/>
          </a:xfrm>
        </p:spPr>
        <p:txBody>
          <a:bodyPr/>
          <a:lstStyle/>
          <a:p>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8</a:t>
            </a:fld>
            <a:endParaRPr lang="en-GB" dirty="0"/>
          </a:p>
        </p:txBody>
      </p:sp>
    </p:spTree>
    <p:extLst>
      <p:ext uri="{BB962C8B-B14F-4D97-AF65-F5344CB8AC3E}">
        <p14:creationId xmlns:p14="http://schemas.microsoft.com/office/powerpoint/2010/main" val="3592877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9</a:t>
            </a:fld>
            <a:endParaRPr lang="en-GB" dirty="0"/>
          </a:p>
        </p:txBody>
      </p:sp>
    </p:spTree>
    <p:extLst>
      <p:ext uri="{BB962C8B-B14F-4D97-AF65-F5344CB8AC3E}">
        <p14:creationId xmlns:p14="http://schemas.microsoft.com/office/powerpoint/2010/main" val="18180899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18" Type="http://schemas.openxmlformats.org/officeDocument/2006/relationships/image" Target="../media/image3.png"/><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slideMaster" Target="../slideMasters/slideMaster2.xml"/><Relationship Id="rId2" Type="http://schemas.openxmlformats.org/officeDocument/2006/relationships/tags" Target="../tags/tag22.xml"/><Relationship Id="rId16" Type="http://schemas.openxmlformats.org/officeDocument/2006/relationships/tags" Target="../tags/tag36.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tags" Target="../tags/tag35.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3.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Master" Target="../slideMasters/slideMaster1.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41.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dirty="0">
              <a:ea typeface="ヒラギノ角ゴ Pro W3"/>
              <a:cs typeface="ヒラギノ角ゴ Pro W3"/>
            </a:endParaRPr>
          </a:p>
        </p:txBody>
      </p:sp>
      <p:pic>
        <p:nvPicPr>
          <p:cNvPr id="10" name="Picture 2" descr="C:\Users\kourent\Desktop\_PROJECTS_\VisualBranding_OfficeDocuments\PPT\Output\02\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8313" y="335624"/>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dirty="0"/>
              <a:t>Click icon to add picture</a:t>
            </a:r>
            <a:endParaRPr lang="en-GB" noProof="0" dirty="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3177413" y="4931439"/>
            <a:ext cx="384493" cy="144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100">
                <a:solidFill>
                  <a:schemeClr val="bg1"/>
                </a:solidFill>
              </a:defRPr>
            </a:lvl1pPr>
          </a:lstStyle>
          <a:p>
            <a:pPr>
              <a:defRPr/>
            </a:pPr>
            <a:fld id="{709D98C6-26D6-459A-841A-186F99F43B1C}" type="slidenum">
              <a:rPr lang="en-GB" smtClean="0"/>
              <a:pPr>
                <a:defRPr/>
              </a:pPr>
              <a:t>‹#›</a:t>
            </a:fld>
            <a:endParaRPr lang="en-GB" dirty="0"/>
          </a:p>
        </p:txBody>
      </p:sp>
    </p:spTree>
    <p:extLst>
      <p:ext uri="{BB962C8B-B14F-4D97-AF65-F5344CB8AC3E}">
        <p14:creationId xmlns:p14="http://schemas.microsoft.com/office/powerpoint/2010/main" val="3325040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userDrawn="1"/>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dirty="0"/>
              <a:t>Use this type of slide to combine text information with an additional picture.</a:t>
            </a:r>
          </a:p>
          <a:p>
            <a:pPr algn="ctr" eaLnBrk="1" hangingPunct="1">
              <a:spcBef>
                <a:spcPct val="0"/>
              </a:spcBef>
              <a:buClrTx/>
              <a:buFontTx/>
              <a:buNone/>
              <a:defRPr/>
            </a:pPr>
            <a:endParaRPr lang="en-GB" altLang="en-US" sz="1800" dirty="0"/>
          </a:p>
        </p:txBody>
      </p:sp>
      <p:sp>
        <p:nvSpPr>
          <p:cNvPr id="34" name="Picture Placeholder 33"/>
          <p:cNvSpPr>
            <a:spLocks noGrp="1"/>
          </p:cNvSpPr>
          <p:nvPr>
            <p:ph type="pic" sz="quarter" idx="25"/>
          </p:nvPr>
        </p:nvSpPr>
        <p:spPr>
          <a:xfrm>
            <a:off x="0" y="1081088"/>
            <a:ext cx="4281488" cy="3651168"/>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dirty="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A03BAC3-5655-4B19-B6D0-8045C16EFFF7}" type="slidenum">
              <a:rPr/>
              <a:pPr>
                <a:defRPr/>
              </a:pPr>
              <a:t>‹#›</a:t>
            </a:fld>
            <a:endParaRPr dirty="0"/>
          </a:p>
        </p:txBody>
      </p:sp>
    </p:spTree>
    <p:extLst>
      <p:ext uri="{BB962C8B-B14F-4D97-AF65-F5344CB8AC3E}">
        <p14:creationId xmlns:p14="http://schemas.microsoft.com/office/powerpoint/2010/main" val="382249651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userDrawn="1"/>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0" name="Group 13"/>
          <p:cNvGrpSpPr>
            <a:grpSpLocks/>
          </p:cNvGrpSpPr>
          <p:nvPr userDrawn="1"/>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798513" y="1378791"/>
            <a:ext cx="3363912" cy="2198127"/>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9CD2E2F-F92A-4B02-9BE7-CCF47B525670}" type="slidenum">
              <a:rPr/>
              <a:pPr>
                <a:defRPr/>
              </a:pPr>
              <a:t>‹#›</a:t>
            </a:fld>
            <a:endParaRPr dirty="0"/>
          </a:p>
        </p:txBody>
      </p:sp>
    </p:spTree>
    <p:extLst>
      <p:ext uri="{BB962C8B-B14F-4D97-AF65-F5344CB8AC3E}">
        <p14:creationId xmlns:p14="http://schemas.microsoft.com/office/powerpoint/2010/main" val="2983842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userDrawn="1"/>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8" name="Group 13"/>
          <p:cNvGrpSpPr>
            <a:grpSpLocks/>
          </p:cNvGrpSpPr>
          <p:nvPr userDrawn="1"/>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1" name="Group 13"/>
          <p:cNvGrpSpPr>
            <a:grpSpLocks/>
          </p:cNvGrpSpPr>
          <p:nvPr userDrawn="1"/>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4" name="Group 13"/>
          <p:cNvGrpSpPr>
            <a:grpSpLocks/>
          </p:cNvGrpSpPr>
          <p:nvPr userDrawn="1"/>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7" name="Group 13"/>
          <p:cNvGrpSpPr>
            <a:grpSpLocks/>
          </p:cNvGrpSpPr>
          <p:nvPr userDrawn="1"/>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30" name="Group 13"/>
          <p:cNvGrpSpPr>
            <a:grpSpLocks/>
          </p:cNvGrpSpPr>
          <p:nvPr userDrawn="1"/>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589757" y="2922682"/>
            <a:ext cx="2170112" cy="146685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r>
              <a:rPr lang="en-US" noProof="0"/>
              <a:t>Click icon to add picture</a:t>
            </a:r>
            <a:endParaRPr lang="en-GB" noProof="0" dirty="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798513" y="1130300"/>
            <a:ext cx="2170112" cy="146685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r>
              <a:rPr lang="en-US" noProof="0"/>
              <a:t>Click icon to add picture</a:t>
            </a:r>
            <a:endParaRPr lang="en-GB" noProof="0" dirty="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6A91E1AE-0C8E-4F76-9822-41893C44C1CD}" type="slidenum">
              <a:rPr/>
              <a:pPr>
                <a:defRPr/>
              </a:pPr>
              <a:t>‹#›</a:t>
            </a:fld>
            <a:endParaRPr dirty="0"/>
          </a:p>
        </p:txBody>
      </p:sp>
    </p:spTree>
    <p:extLst>
      <p:ext uri="{BB962C8B-B14F-4D97-AF65-F5344CB8AC3E}">
        <p14:creationId xmlns:p14="http://schemas.microsoft.com/office/powerpoint/2010/main" val="3268364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4320B71-EC71-4A7E-8C8A-9C555B387A1C}" type="slidenum">
              <a:rPr/>
              <a:pPr>
                <a:defRPr/>
              </a:pPr>
              <a:t>‹#›</a:t>
            </a:fld>
            <a:endParaRPr dirty="0"/>
          </a:p>
        </p:txBody>
      </p:sp>
    </p:spTree>
    <p:extLst>
      <p:ext uri="{BB962C8B-B14F-4D97-AF65-F5344CB8AC3E}">
        <p14:creationId xmlns:p14="http://schemas.microsoft.com/office/powerpoint/2010/main" val="1535788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9" name="Rectangle 3"/>
          <p:cNvSpPr>
            <a:spLocks noGrp="1" noChangeArrowheads="1"/>
          </p:cNvSpPr>
          <p:nvPr>
            <p:ph idx="4294967295"/>
          </p:nvPr>
        </p:nvSpPr>
        <p:spPr>
          <a:xfrm>
            <a:off x="468313"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126932"/>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dirty="0"/>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4320B71-EC71-4A7E-8C8A-9C555B387A1C}" type="slidenum">
              <a:rPr/>
              <a:pPr>
                <a:defRPr/>
              </a:pPr>
              <a:t>‹#›</a:t>
            </a:fld>
            <a:endParaRPr dirty="0"/>
          </a:p>
        </p:txBody>
      </p:sp>
    </p:spTree>
    <p:extLst>
      <p:ext uri="{BB962C8B-B14F-4D97-AF65-F5344CB8AC3E}">
        <p14:creationId xmlns:p14="http://schemas.microsoft.com/office/powerpoint/2010/main" val="595157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5CF0E3E-6A53-407C-B228-D257703978F3}" type="slidenum">
              <a:rPr/>
              <a:pPr>
                <a:defRPr/>
              </a:pPr>
              <a:t>‹#›</a:t>
            </a:fld>
            <a:endParaRPr dirty="0"/>
          </a:p>
        </p:txBody>
      </p:sp>
    </p:spTree>
    <p:extLst>
      <p:ext uri="{BB962C8B-B14F-4D97-AF65-F5344CB8AC3E}">
        <p14:creationId xmlns:p14="http://schemas.microsoft.com/office/powerpoint/2010/main" val="1193058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a:t>Click icon to add chart</a:t>
            </a:r>
            <a:endParaRPr lang="en-GB" noProof="0" dirty="0"/>
          </a:p>
        </p:txBody>
      </p:sp>
      <p:sp>
        <p:nvSpPr>
          <p:cNvPr id="11" name="Text Placeholder 10"/>
          <p:cNvSpPr>
            <a:spLocks noGrp="1"/>
          </p:cNvSpPr>
          <p:nvPr>
            <p:ph type="body" sz="quarter" idx="14"/>
          </p:nvPr>
        </p:nvSpPr>
        <p:spPr>
          <a:xfrm>
            <a:off x="453799" y="4405901"/>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659019" y="4405901"/>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5A8A81F-602E-4F8A-A59F-1CB8EC3665FC}" type="slidenum">
              <a:rPr/>
              <a:pPr>
                <a:defRPr/>
              </a:pPr>
              <a:t>‹#›</a:t>
            </a:fld>
            <a:endParaRPr dirty="0"/>
          </a:p>
        </p:txBody>
      </p:sp>
    </p:spTree>
    <p:extLst>
      <p:ext uri="{BB962C8B-B14F-4D97-AF65-F5344CB8AC3E}">
        <p14:creationId xmlns:p14="http://schemas.microsoft.com/office/powerpoint/2010/main" val="1527949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userDrawn="1"/>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Chart Placeholder 2"/>
          <p:cNvSpPr>
            <a:spLocks noGrp="1"/>
          </p:cNvSpPr>
          <p:nvPr>
            <p:ph type="chart" sz="quarter" idx="14"/>
          </p:nvPr>
        </p:nvSpPr>
        <p:spPr>
          <a:xfrm>
            <a:off x="457200" y="1107035"/>
            <a:ext cx="4105835" cy="1747838"/>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15538A09-DD14-42AD-BF95-748291479EDB}" type="slidenum">
              <a:rPr/>
              <a:pPr>
                <a:defRPr/>
              </a:pPr>
              <a:t>‹#›</a:t>
            </a:fld>
            <a:endParaRPr dirty="0"/>
          </a:p>
        </p:txBody>
      </p:sp>
    </p:spTree>
    <p:extLst>
      <p:ext uri="{BB962C8B-B14F-4D97-AF65-F5344CB8AC3E}">
        <p14:creationId xmlns:p14="http://schemas.microsoft.com/office/powerpoint/2010/main" val="4235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martArt Placeholder 2"/>
          <p:cNvSpPr>
            <a:spLocks noGrp="1"/>
          </p:cNvSpPr>
          <p:nvPr>
            <p:ph type="dgm" idx="1"/>
          </p:nvPr>
        </p:nvSpPr>
        <p:spPr>
          <a:xfrm>
            <a:off x="466726" y="1071563"/>
            <a:ext cx="8397875" cy="3351610"/>
          </a:xfrm>
        </p:spPr>
        <p:txBody>
          <a:bodyPr/>
          <a:lstStyle/>
          <a:p>
            <a:pPr lvl="0"/>
            <a:r>
              <a:rPr lang="en-US" noProof="0"/>
              <a:t>Click icon to add SmartArt graphic</a:t>
            </a:r>
            <a:endParaRPr lang="en-GB" noProof="0" dirty="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5A2AD3AA-77E8-4059-99E1-B20E6EF740D6}" type="slidenum">
              <a:rPr/>
              <a:pPr>
                <a:defRPr/>
              </a:pPr>
              <a:t>‹#›</a:t>
            </a:fld>
            <a:endParaRPr dirty="0"/>
          </a:p>
        </p:txBody>
      </p:sp>
    </p:spTree>
    <p:extLst>
      <p:ext uri="{BB962C8B-B14F-4D97-AF65-F5344CB8AC3E}">
        <p14:creationId xmlns:p14="http://schemas.microsoft.com/office/powerpoint/2010/main" val="3797245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DE9B0C-DE2B-4333-BB65-CA123DA97F67}" type="datetimeFigureOut">
              <a:rPr lang="en-GB" smtClean="0"/>
              <a:t>29/05/2023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248611-4869-48B1-8B86-45E189519BE4}" type="slidenum">
              <a:rPr lang="en-GB" smtClean="0"/>
              <a:t>‹#›</a:t>
            </a:fld>
            <a:endParaRPr lang="en-GB"/>
          </a:p>
        </p:txBody>
      </p:sp>
    </p:spTree>
    <p:extLst>
      <p:ext uri="{BB962C8B-B14F-4D97-AF65-F5344CB8AC3E}">
        <p14:creationId xmlns:p14="http://schemas.microsoft.com/office/powerpoint/2010/main" val="1319224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Rectangle 7"/>
          <p:cNvSpPr>
            <a:spLocks noChangeArrowheads="1"/>
          </p:cNvSpPr>
          <p:nvPr userDrawn="1"/>
        </p:nvSpPr>
        <p:spPr bwMode="auto">
          <a:xfrm>
            <a:off x="0" y="0"/>
            <a:ext cx="9144000" cy="5143500"/>
          </a:xfrm>
          <a:prstGeom prst="rect">
            <a:avLst/>
          </a:prstGeom>
          <a:solidFill>
            <a:srgbClr val="195FB5"/>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dirty="0">
              <a:ea typeface="ヒラギノ角ゴ Pro W3"/>
              <a:cs typeface="ヒラギノ角ゴ Pro W3"/>
            </a:endParaRPr>
          </a:p>
        </p:txBody>
      </p:sp>
      <p:pic>
        <p:nvPicPr>
          <p:cNvPr id="9"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userDrawn="1"/>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chemeClr val="tx2"/>
              </a:buClr>
              <a:defRPr/>
            </a:pPr>
            <a:endParaRPr lang="en-GB" altLang="en-US" sz="2000" dirty="0">
              <a:solidFill>
                <a:schemeClr val="bg1"/>
              </a:solidFill>
            </a:endParaRPr>
          </a:p>
        </p:txBody>
      </p:sp>
      <p:sp>
        <p:nvSpPr>
          <p:cNvPr id="11"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dirty="0">
              <a:ea typeface="ヒラギノ角ゴ Pro W3"/>
              <a:cs typeface="ヒラギノ角ゴ Pro W3"/>
            </a:endParaRPr>
          </a:p>
        </p:txBody>
      </p:sp>
      <p:pic>
        <p:nvPicPr>
          <p:cNvPr id="12" name="Picture 2" descr="C:\Users\kourent\Desktop\_PROJECTS_\VisualBranding_OfficeDocuments\PPT\Output\02\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8313" y="335624"/>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3546844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Import Elements - Long &amp; Short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bwMode="auto">
          <a:xfrm>
            <a:off x="0" y="570016"/>
            <a:ext cx="9144000" cy="1074716"/>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59" name="Rectangle 3"/>
          <p:cNvSpPr>
            <a:spLocks noGrp="1" noChangeArrowheads="1"/>
          </p:cNvSpPr>
          <p:nvPr>
            <p:ph idx="4294967295"/>
          </p:nvPr>
        </p:nvSpPr>
        <p:spPr>
          <a:xfrm>
            <a:off x="468313" y="706582"/>
            <a:ext cx="8415711" cy="3795172"/>
          </a:xfrm>
        </p:spPr>
        <p:txBody>
          <a:bodyPr/>
          <a:lstStyle>
            <a:lvl1pPr>
              <a:defRPr sz="1900"/>
            </a:lvl1p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9" name="Rectangle 4"/>
          <p:cNvSpPr>
            <a:spLocks noGrp="1" noChangeArrowheads="1"/>
          </p:cNvSpPr>
          <p:nvPr>
            <p:ph type="title"/>
          </p:nvPr>
        </p:nvSpPr>
        <p:spPr>
          <a:xfrm>
            <a:off x="463551" y="150685"/>
            <a:ext cx="8404225" cy="29462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dirty="0"/>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4320B71-EC71-4A7E-8C8A-9C555B387A1C}" type="slidenum">
              <a:rPr/>
              <a:pPr>
                <a:defRPr/>
              </a:pPr>
              <a:t>‹#›</a:t>
            </a:fld>
            <a:endParaRPr dirty="0"/>
          </a:p>
        </p:txBody>
      </p:sp>
    </p:spTree>
    <p:extLst>
      <p:ext uri="{BB962C8B-B14F-4D97-AF65-F5344CB8AC3E}">
        <p14:creationId xmlns:p14="http://schemas.microsoft.com/office/powerpoint/2010/main" val="3637214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www.ecb.europa.eu © </a:t>
            </a:r>
          </a:p>
        </p:txBody>
      </p:sp>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pic>
        <p:nvPicPr>
          <p:cNvPr id="10" name="Picture 2" descr="C:\Users\kourent\Desktop\_PROJECTS_\VisualBranding_OfficeDocuments\PPT\Output\02\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3" y="334963"/>
            <a:ext cx="21526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endParaRPr lang="en-GB" altLang="en-US" dirty="0"/>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dirty="0"/>
              <a:t>Click to edit Master subtitle style</a:t>
            </a:r>
            <a:endParaRPr lang="en-GB" altLang="en-US" dirty="0"/>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dirty="0"/>
              <a:t>Click to edit Master text styles</a:t>
            </a:r>
          </a:p>
          <a:p>
            <a:pPr lvl="1"/>
            <a:r>
              <a:rPr lang="en-US" altLang="en-US" dirty="0"/>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endParaRPr lang="en-GB" noProof="0" dirty="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1416735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www.ecb.europa.eu © </a:t>
            </a:r>
          </a:p>
        </p:txBody>
      </p:sp>
      <p:sp>
        <p:nvSpPr>
          <p:cNvPr id="8" name="Rectangle 7"/>
          <p:cNvSpPr>
            <a:spLocks noChangeArrowheads="1"/>
          </p:cNvSpPr>
          <p:nvPr userDrawn="1"/>
        </p:nvSpPr>
        <p:spPr bwMode="auto">
          <a:xfrm>
            <a:off x="0" y="0"/>
            <a:ext cx="9144000" cy="5143500"/>
          </a:xfrm>
          <a:prstGeom prst="rect">
            <a:avLst/>
          </a:prstGeom>
          <a:solidFill>
            <a:srgbClr val="195FB5"/>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a:cs typeface="ヒラギノ角ゴ Pro W3"/>
            </a:endParaRPr>
          </a:p>
        </p:txBody>
      </p:sp>
      <p:pic>
        <p:nvPicPr>
          <p:cNvPr id="9"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userDrawn="1"/>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rgbClr val="003399"/>
              </a:buClr>
              <a:defRPr/>
            </a:pPr>
            <a:endParaRPr lang="en-GB" altLang="en-US" sz="2000">
              <a:solidFill>
                <a:srgbClr val="FFFFFF"/>
              </a:solidFill>
            </a:endParaRPr>
          </a:p>
        </p:txBody>
      </p:sp>
      <p:sp>
        <p:nvSpPr>
          <p:cNvPr id="11"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pic>
        <p:nvPicPr>
          <p:cNvPr id="12" name="Picture 2" descr="C:\Users\kourent\Desktop\_PROJECTS_\VisualBranding_OfficeDocuments\PPT\Output\02\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3" y="334963"/>
            <a:ext cx="21526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dirty="0"/>
              <a:t>Click to edit Master subtitle style</a:t>
            </a:r>
            <a:endParaRPr lang="en-GB" altLang="en-US" dirty="0"/>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dirty="0"/>
              <a:t>Click to edit Master text styles</a:t>
            </a:r>
          </a:p>
          <a:p>
            <a:pPr lvl="1"/>
            <a:r>
              <a:rPr lang="en-US" altLang="en-US" dirty="0"/>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endParaRPr lang="en-GB" dirty="0"/>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endParaRPr lang="en-GB" altLang="en-US" dirty="0"/>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2202207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userDrawn="1"/>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solidFill>
                    <a:srgbClr val="585858"/>
                  </a:solidFill>
                </a:rPr>
                <a:t>Definition of </a:t>
              </a:r>
              <a:r>
                <a:rPr lang="en-GB" altLang="en-US" sz="1800" dirty="0" err="1">
                  <a:solidFill>
                    <a:srgbClr val="585858"/>
                  </a:solidFill>
                </a:rPr>
                <a:t>b.o.p</a:t>
              </a:r>
              <a:r>
                <a:rPr lang="en-GB" altLang="en-US" sz="1800" dirty="0">
                  <a:solidFill>
                    <a:srgbClr val="585858"/>
                  </a:solidFill>
                </a:rPr>
                <a:t>. and </a:t>
              </a:r>
              <a:r>
                <a:rPr lang="en-GB" altLang="en-US" sz="1800" dirty="0" err="1">
                  <a:solidFill>
                    <a:srgbClr val="585858"/>
                  </a:solidFill>
                </a:rPr>
                <a:t>i.i.p</a:t>
              </a:r>
              <a:r>
                <a:rPr lang="en-GB" altLang="en-US" sz="1800" dirty="0">
                  <a:solidFill>
                    <a:srgbClr val="585858"/>
                  </a:solidFill>
                </a:rPr>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Classification of transactions</a:t>
              </a:r>
            </a:p>
          </p:txBody>
        </p:sp>
      </p:grpSp>
      <p:sp>
        <p:nvSpPr>
          <p:cNvPr id="2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3D98E53-3031-4C80-8997-F309AB83E594}"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3949846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12" name="Content Placeholder 4"/>
          <p:cNvSpPr>
            <a:spLocks noGrp="1"/>
          </p:cNvSpPr>
          <p:nvPr>
            <p:ph idx="4294967295"/>
          </p:nvPr>
        </p:nvSpPr>
        <p:spPr>
          <a:xfrm>
            <a:off x="4816475" y="2556272"/>
            <a:ext cx="4076700" cy="1851422"/>
          </a:xfrm>
        </p:spPr>
        <p:txBody>
          <a:bodyPr/>
          <a:lstStyle/>
          <a:p>
            <a:endParaRPr lang="en-GB" dirty="0"/>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08C63CC-31C0-466F-9F86-F83036EED64E}"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44159728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userDrawn="1">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Clr>
                <a:srgbClr val="003399"/>
              </a:buClr>
              <a:buFontTx/>
              <a:buNone/>
              <a:defRPr/>
            </a:pPr>
            <a:endParaRPr lang="en-GB" altLang="en-US" sz="2000" dirty="0">
              <a:solidFill>
                <a:srgbClr val="FFFFFF"/>
              </a:solidFill>
            </a:endParaRPr>
          </a:p>
        </p:txBody>
      </p:sp>
      <p:sp>
        <p:nvSpPr>
          <p:cNvPr id="11" name="Rectangle 1"/>
          <p:cNvSpPr>
            <a:spLocks noChangeArrowheads="1"/>
          </p:cNvSpPr>
          <p:nvPr userDrawn="1"/>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sp>
        <p:nvSpPr>
          <p:cNvPr id="10" name="Picture Placeholder 9"/>
          <p:cNvSpPr>
            <a:spLocks noGrp="1"/>
          </p:cNvSpPr>
          <p:nvPr>
            <p:ph type="pic" sz="quarter" idx="11"/>
          </p:nvPr>
        </p:nvSpPr>
        <p:spPr>
          <a:xfrm>
            <a:off x="1" y="-3175"/>
            <a:ext cx="4621213" cy="5141913"/>
          </a:xfrm>
          <a:custGeom>
            <a:avLst/>
            <a:gdLst/>
            <a:ahLst/>
            <a:cxnLst/>
            <a:rect l="l" t="t" r="r" b="b"/>
            <a:pathLst>
              <a:path w="4621213" h="5141913">
                <a:moveTo>
                  <a:pt x="0" y="0"/>
                </a:moveTo>
                <a:lnTo>
                  <a:pt x="4621213" y="0"/>
                </a:lnTo>
                <a:lnTo>
                  <a:pt x="3184409" y="5141913"/>
                </a:lnTo>
                <a:lnTo>
                  <a:pt x="0" y="5141913"/>
                </a:lnTo>
                <a:close/>
              </a:path>
            </a:pathLst>
          </a:custGeom>
        </p:spPr>
        <p:txBody>
          <a:bodyPr/>
          <a:lstStyle/>
          <a:p>
            <a:pPr lvl="0"/>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endParaRPr lang="en-US" dirty="0"/>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endParaRPr lang="en-US" dirty="0"/>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9991870-4E99-4D5C-A714-4F84DE827291}"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1245510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975" y="0"/>
            <a:ext cx="91979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userDrawn="1">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Clr>
                <a:srgbClr val="003399"/>
              </a:buClr>
              <a:buFontTx/>
              <a:buNone/>
              <a:defRPr/>
            </a:pPr>
            <a:endParaRPr lang="en-GB" altLang="en-US" sz="2000" dirty="0">
              <a:solidFill>
                <a:srgbClr val="FFFFFF"/>
              </a:solidFill>
            </a:endParaRPr>
          </a:p>
        </p:txBody>
      </p:sp>
      <p:sp>
        <p:nvSpPr>
          <p:cNvPr id="10" name="Rectangle 1"/>
          <p:cNvSpPr>
            <a:spLocks noChangeArrowheads="1"/>
          </p:cNvSpPr>
          <p:nvPr userDrawn="1"/>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sp>
        <p:nvSpPr>
          <p:cNvPr id="11" name="Parallelogram 10"/>
          <p:cNvSpPr/>
          <p:nvPr userDrawn="1"/>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endParaRPr lang="en-US" dirty="0"/>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endParaRPr lang="en-US" dirty="0"/>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algn="r">
              <a:defRPr lang="en-US" sz="30000" b="1" kern="1200" smtClean="0">
                <a:solidFill>
                  <a:srgbClr val="003299"/>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endParaRPr lang="en-US" dirty="0"/>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B5476AD-9A67-42C5-B7C2-0410DC71F413}"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1693057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userDrawn="1"/>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rgbClr val="003399"/>
              </a:buClr>
              <a:buFontTx/>
              <a:buChar char="•"/>
              <a:defRPr/>
            </a:pPr>
            <a:endParaRPr lang="en-US" altLang="en-US" sz="2200">
              <a:solidFill>
                <a:srgbClr val="003399"/>
              </a:solidFill>
            </a:endParaRPr>
          </a:p>
        </p:txBody>
      </p:sp>
      <p:sp>
        <p:nvSpPr>
          <p:cNvPr id="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A7670C87-9343-44C0-863A-9D62BE79B3B8}"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41665979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5" name="Rectangle 3"/>
          <p:cNvSpPr txBox="1">
            <a:spLocks noChangeArrowheads="1"/>
          </p:cNvSpPr>
          <p:nvPr userDrawn="1"/>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rgbClr val="003399"/>
              </a:buClr>
              <a:defRPr/>
            </a:pPr>
            <a:endParaRPr lang="en-GB" altLang="en-US" sz="2000">
              <a:solidFill>
                <a:srgbClr val="585858"/>
              </a:solidFill>
            </a:endParaRP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endParaRPr lang="en-GB" noProof="0" dirty="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0237EA04-8F89-4C51-9102-31BF224FBC70}"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2321179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endParaRPr lang="en-GB" noProof="0" dirty="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endParaRPr lang="en-GB" noProof="0" dirty="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AFE212DA-827C-4026-8844-0E81B501F919}"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2715965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userDrawn="1"/>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dirty="0">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dirty="0">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dirty="0">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Definition of </a:t>
              </a:r>
              <a:r>
                <a:rPr lang="en-GB" altLang="en-US" sz="1800" dirty="0" err="1"/>
                <a:t>b.o.p</a:t>
              </a:r>
              <a:r>
                <a:rPr lang="en-GB" altLang="en-US" sz="1800" dirty="0"/>
                <a:t>. and </a:t>
              </a:r>
              <a:r>
                <a:rPr lang="en-GB" altLang="en-US" sz="1800" dirty="0" err="1"/>
                <a:t>i.i.p</a:t>
              </a:r>
              <a:r>
                <a:rPr lang="en-GB" altLang="en-US" sz="1800" dirty="0"/>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Classification of transactions</a:t>
              </a:r>
            </a:p>
          </p:txBody>
        </p:sp>
      </p:grpSp>
      <p:sp>
        <p:nvSpPr>
          <p:cNvPr id="2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CAD61C4-D565-481A-81FB-FD2D5DA6A43C}" type="slidenum">
              <a:rPr/>
              <a:pPr>
                <a:defRPr/>
              </a:pPr>
              <a:t>‹#›</a:t>
            </a:fld>
            <a:endParaRPr dirty="0"/>
          </a:p>
        </p:txBody>
      </p:sp>
    </p:spTree>
    <p:extLst>
      <p:ext uri="{BB962C8B-B14F-4D97-AF65-F5344CB8AC3E}">
        <p14:creationId xmlns:p14="http://schemas.microsoft.com/office/powerpoint/2010/main" val="28137708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userDrawn="1"/>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dirty="0">
                <a:solidFill>
                  <a:srgbClr val="585858"/>
                </a:solidFill>
              </a:rPr>
              <a:t>Use this type of slide to combine text information with an additional picture.</a:t>
            </a:r>
          </a:p>
          <a:p>
            <a:pPr algn="ctr" eaLnBrk="1" hangingPunct="1">
              <a:spcBef>
                <a:spcPct val="0"/>
              </a:spcBef>
              <a:buClrTx/>
              <a:buFontTx/>
              <a:buNone/>
              <a:defRPr/>
            </a:pPr>
            <a:endParaRPr lang="en-GB" altLang="en-US" sz="1800" dirty="0">
              <a:solidFill>
                <a:srgbClr val="585858"/>
              </a:solidFill>
            </a:endParaRPr>
          </a:p>
        </p:txBody>
      </p:sp>
      <p:sp>
        <p:nvSpPr>
          <p:cNvPr id="34" name="Picture Placeholder 33"/>
          <p:cNvSpPr>
            <a:spLocks noGrp="1"/>
          </p:cNvSpPr>
          <p:nvPr>
            <p:ph type="pic" sz="quarter" idx="25"/>
          </p:nvPr>
        </p:nvSpPr>
        <p:spPr>
          <a:xfrm>
            <a:off x="0" y="1081088"/>
            <a:ext cx="4281488" cy="3668712"/>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endParaRPr lang="en-GB" noProof="0" dirty="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0220B0A5-035F-413E-8CD0-B23320D3E6B0}"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15998978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userDrawn="1"/>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10" name="Group 13"/>
          <p:cNvGrpSpPr>
            <a:grpSpLocks/>
          </p:cNvGrpSpPr>
          <p:nvPr userDrawn="1"/>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3" name="Picture Placeholder 2"/>
          <p:cNvSpPr>
            <a:spLocks noGrp="1"/>
          </p:cNvSpPr>
          <p:nvPr>
            <p:ph type="pic" sz="quarter" idx="21"/>
          </p:nvPr>
        </p:nvSpPr>
        <p:spPr>
          <a:xfrm>
            <a:off x="798513" y="1378791"/>
            <a:ext cx="3363912" cy="2198127"/>
          </a:xfrm>
        </p:spPr>
        <p:txBody>
          <a:bodyPr/>
          <a:lstStyle/>
          <a:p>
            <a:pPr lvl="0"/>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dirty="0"/>
              <a:t>Click to edit</a:t>
            </a:r>
            <a:endParaRPr lang="en-GB" dirty="0"/>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dirty="0"/>
              <a:t>Click to edit</a:t>
            </a:r>
            <a:endParaRPr lang="en-GB" dirty="0"/>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5F50125-0F8D-46F4-8681-D43803EA9D43}"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2952134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userDrawn="1"/>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18" name="Group 13"/>
          <p:cNvGrpSpPr>
            <a:grpSpLocks/>
          </p:cNvGrpSpPr>
          <p:nvPr userDrawn="1"/>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21" name="Group 13"/>
          <p:cNvGrpSpPr>
            <a:grpSpLocks/>
          </p:cNvGrpSpPr>
          <p:nvPr userDrawn="1"/>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24" name="Group 13"/>
          <p:cNvGrpSpPr>
            <a:grpSpLocks/>
          </p:cNvGrpSpPr>
          <p:nvPr userDrawn="1"/>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27" name="Group 13"/>
          <p:cNvGrpSpPr>
            <a:grpSpLocks/>
          </p:cNvGrpSpPr>
          <p:nvPr userDrawn="1"/>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30" name="Group 13"/>
          <p:cNvGrpSpPr>
            <a:grpSpLocks/>
          </p:cNvGrpSpPr>
          <p:nvPr userDrawn="1"/>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3" name="Picture Placeholder 2"/>
          <p:cNvSpPr>
            <a:spLocks noGrp="1"/>
          </p:cNvSpPr>
          <p:nvPr>
            <p:ph type="pic" sz="quarter" idx="21"/>
          </p:nvPr>
        </p:nvSpPr>
        <p:spPr>
          <a:xfrm>
            <a:off x="589757" y="2922682"/>
            <a:ext cx="2170112" cy="1466850"/>
          </a:xfrm>
        </p:spPr>
        <p:txBody>
          <a:bodyPr/>
          <a:lstStyle/>
          <a:p>
            <a:pPr lvl="0"/>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endParaRPr lang="en-GB" noProof="0" dirty="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a:p>
        </p:txBody>
      </p:sp>
      <p:sp>
        <p:nvSpPr>
          <p:cNvPr id="49" name="Picture Placeholder 2"/>
          <p:cNvSpPr>
            <a:spLocks noGrp="1"/>
          </p:cNvSpPr>
          <p:nvPr>
            <p:ph type="pic" sz="quarter" idx="30"/>
          </p:nvPr>
        </p:nvSpPr>
        <p:spPr>
          <a:xfrm>
            <a:off x="798513" y="1130300"/>
            <a:ext cx="2170112" cy="1466850"/>
          </a:xfrm>
        </p:spPr>
        <p:txBody>
          <a:bodyPr/>
          <a:lstStyle/>
          <a:p>
            <a:pPr lvl="0"/>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endParaRPr lang="en-GB" noProof="0" dirty="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EA2A107-0EF0-4DC2-ABFA-9797A0C0C5C8}"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42807293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Import Elements - Bi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9" name="Rectangle 3"/>
          <p:cNvSpPr>
            <a:spLocks noGrp="1" noChangeArrowheads="1"/>
          </p:cNvSpPr>
          <p:nvPr>
            <p:ph idx="4294967295"/>
          </p:nvPr>
        </p:nvSpPr>
        <p:spPr>
          <a:xfrm>
            <a:off x="468313" y="1150144"/>
            <a:ext cx="8415711" cy="3351610"/>
          </a:xfrm>
        </p:spPr>
        <p:txBody>
          <a:bodyPr/>
          <a:lstStyle>
            <a:lvl1pPr>
              <a:defRPr sz="1900"/>
            </a:lvl1pPr>
          </a:lstStyle>
          <a:p>
            <a:r>
              <a:rPr lang="en-GB" altLang="en-US" dirty="0"/>
              <a:t>Statistical statement of the economic transactions of an economy with the rest of the world in a specific time period</a:t>
            </a:r>
          </a:p>
          <a:p>
            <a:r>
              <a:rPr lang="en-GB" altLang="en-US" dirty="0"/>
              <a:t>A transaction defined as an economic flow that reflects the creation, transformation, exchange, transfer, or extinction of economic value and involves changes in ownership of goods and/or financial assets or liabilities, the provision of services or the provision of labour and capital</a:t>
            </a:r>
          </a:p>
          <a:p>
            <a:r>
              <a:rPr lang="en-GB" altLang="en-US" dirty="0"/>
              <a:t>Cross-border transactions of the euro area are transactions between residents of participating Member States, seen as one economic territory, and residents of EU Member States not participating in the euro area or residents of third countries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34E8C8A-5A6D-493D-8C6B-3A4D8AAA565C}"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26839443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r>
              <a:rPr lang="de-DE" altLang="en-US" dirty="0" err="1"/>
              <a:t>You</a:t>
            </a:r>
            <a:r>
              <a:rPr lang="de-DE" altLang="en-US" dirty="0"/>
              <a:t> </a:t>
            </a:r>
            <a:r>
              <a:rPr lang="de-DE" altLang="en-US" dirty="0" err="1"/>
              <a:t>can</a:t>
            </a:r>
            <a:r>
              <a:rPr lang="de-DE" altLang="en-US" dirty="0"/>
              <a:t> </a:t>
            </a:r>
            <a:r>
              <a:rPr lang="de-DE" altLang="en-US" dirty="0" err="1"/>
              <a:t>easily</a:t>
            </a:r>
            <a:r>
              <a:rPr lang="de-DE" altLang="en-US" dirty="0"/>
              <a:t> </a:t>
            </a:r>
            <a:r>
              <a:rPr lang="de-DE" altLang="en-US" dirty="0" err="1"/>
              <a:t>re-use</a:t>
            </a:r>
            <a:r>
              <a:rPr lang="de-DE" altLang="en-US" dirty="0"/>
              <a:t> </a:t>
            </a:r>
            <a:r>
              <a:rPr lang="de-DE" altLang="en-US" dirty="0" err="1"/>
              <a:t>one</a:t>
            </a:r>
            <a:r>
              <a:rPr lang="de-DE" altLang="en-US" dirty="0"/>
              <a:t> </a:t>
            </a:r>
            <a:r>
              <a:rPr lang="de-DE" altLang="en-US" dirty="0" err="1"/>
              <a:t>of</a:t>
            </a:r>
            <a:r>
              <a:rPr lang="de-DE" altLang="en-US" dirty="0"/>
              <a:t> </a:t>
            </a:r>
            <a:r>
              <a:rPr lang="de-DE" altLang="en-US" dirty="0" err="1"/>
              <a:t>the</a:t>
            </a:r>
            <a:r>
              <a:rPr lang="de-DE" altLang="en-US" dirty="0"/>
              <a:t> </a:t>
            </a:r>
            <a:r>
              <a:rPr lang="de-DE" altLang="en-US" dirty="0" err="1"/>
              <a:t>following</a:t>
            </a:r>
            <a:r>
              <a:rPr lang="de-DE" altLang="en-US" dirty="0"/>
              <a:t> </a:t>
            </a:r>
            <a:r>
              <a:rPr lang="de-DE" altLang="en-US" dirty="0" err="1"/>
              <a:t>slides</a:t>
            </a:r>
            <a:r>
              <a:rPr lang="de-DE" altLang="en-US" dirty="0"/>
              <a:t> </a:t>
            </a:r>
            <a:r>
              <a:rPr lang="de-DE" altLang="en-US" dirty="0" err="1"/>
              <a:t>to</a:t>
            </a:r>
            <a:r>
              <a:rPr lang="de-DE" altLang="en-US" dirty="0"/>
              <a:t> </a:t>
            </a:r>
            <a:r>
              <a:rPr lang="de-DE" altLang="en-US" dirty="0" err="1"/>
              <a:t>create</a:t>
            </a:r>
            <a:r>
              <a:rPr lang="de-DE" altLang="en-US" dirty="0"/>
              <a:t> </a:t>
            </a:r>
            <a:r>
              <a:rPr lang="de-DE" altLang="en-US" dirty="0" err="1"/>
              <a:t>your</a:t>
            </a:r>
            <a:r>
              <a:rPr lang="de-DE" altLang="en-US" dirty="0"/>
              <a:t> </a:t>
            </a:r>
            <a:r>
              <a:rPr lang="de-DE" altLang="en-US" dirty="0" err="1"/>
              <a:t>own</a:t>
            </a:r>
            <a:r>
              <a:rPr lang="de-DE" altLang="en-US" dirty="0"/>
              <a:t> </a:t>
            </a:r>
            <a:r>
              <a:rPr lang="de-DE" altLang="en-US" dirty="0" err="1"/>
              <a:t>presentation</a:t>
            </a:r>
            <a:r>
              <a:rPr lang="de-DE" altLang="en-US" dirty="0"/>
              <a:t>.</a:t>
            </a:r>
          </a:p>
          <a:p>
            <a:r>
              <a:rPr lang="de-DE" altLang="en-US" dirty="0" err="1"/>
              <a:t>Use</a:t>
            </a:r>
            <a:r>
              <a:rPr lang="de-DE" altLang="en-US" dirty="0"/>
              <a:t> </a:t>
            </a:r>
            <a:r>
              <a:rPr lang="de-DE" altLang="en-US" dirty="0" err="1"/>
              <a:t>one</a:t>
            </a:r>
            <a:r>
              <a:rPr lang="de-DE" altLang="en-US" dirty="0"/>
              <a:t> </a:t>
            </a:r>
            <a:r>
              <a:rPr lang="de-DE" altLang="en-US" dirty="0" err="1"/>
              <a:t>of</a:t>
            </a:r>
            <a:r>
              <a:rPr lang="de-DE" altLang="en-US" dirty="0"/>
              <a:t> </a:t>
            </a:r>
            <a:r>
              <a:rPr lang="de-DE" altLang="en-US" dirty="0" err="1"/>
              <a:t>the</a:t>
            </a:r>
            <a:r>
              <a:rPr lang="de-DE" altLang="en-US" dirty="0"/>
              <a:t> </a:t>
            </a:r>
            <a:r>
              <a:rPr lang="de-DE" altLang="en-US" dirty="0" err="1"/>
              <a:t>pre-defined</a:t>
            </a:r>
            <a:r>
              <a:rPr lang="de-DE" altLang="en-US" dirty="0"/>
              <a:t> </a:t>
            </a:r>
            <a:r>
              <a:rPr lang="de-DE" altLang="en-US" dirty="0" err="1"/>
              <a:t>chart</a:t>
            </a:r>
            <a:r>
              <a:rPr lang="de-DE" altLang="en-US" dirty="0"/>
              <a:t> </a:t>
            </a:r>
            <a:r>
              <a:rPr lang="de-DE" altLang="en-US" dirty="0" err="1"/>
              <a:t>templates</a:t>
            </a:r>
            <a:r>
              <a:rPr lang="de-DE" altLang="en-US" dirty="0"/>
              <a:t> </a:t>
            </a:r>
            <a:r>
              <a:rPr lang="de-DE" altLang="en-US" dirty="0" err="1"/>
              <a:t>to</a:t>
            </a:r>
            <a:r>
              <a:rPr lang="de-DE" altLang="en-US" dirty="0"/>
              <a:t> </a:t>
            </a:r>
            <a:r>
              <a:rPr lang="de-DE" altLang="en-US" dirty="0" err="1"/>
              <a:t>quickly</a:t>
            </a:r>
            <a:r>
              <a:rPr lang="de-DE" altLang="en-US" dirty="0"/>
              <a:t> </a:t>
            </a:r>
            <a:r>
              <a:rPr lang="de-DE" altLang="en-US" dirty="0" err="1"/>
              <a:t>create</a:t>
            </a:r>
            <a:r>
              <a:rPr lang="de-DE" altLang="en-US" dirty="0"/>
              <a:t> a ECB-</a:t>
            </a:r>
            <a:r>
              <a:rPr lang="de-DE" altLang="en-US" dirty="0" err="1"/>
              <a:t>styled</a:t>
            </a:r>
            <a:r>
              <a:rPr lang="de-DE" altLang="en-US" dirty="0"/>
              <a:t> </a:t>
            </a:r>
            <a:r>
              <a:rPr lang="de-DE" altLang="en-US" dirty="0" err="1"/>
              <a:t>chart</a:t>
            </a:r>
            <a:r>
              <a:rPr lang="de-DE" altLang="en-US" dirty="0"/>
              <a:t> </a:t>
            </a:r>
            <a:r>
              <a:rPr lang="de-DE" altLang="en-US" dirty="0" err="1"/>
              <a:t>of</a:t>
            </a:r>
            <a:r>
              <a:rPr lang="de-DE" altLang="en-US" dirty="0"/>
              <a:t> </a:t>
            </a:r>
            <a:r>
              <a:rPr lang="de-DE" altLang="en-US" dirty="0" err="1"/>
              <a:t>various</a:t>
            </a:r>
            <a:r>
              <a:rPr lang="de-DE" altLang="en-US" dirty="0"/>
              <a:t> </a:t>
            </a:r>
            <a:r>
              <a:rPr lang="de-DE" altLang="en-US" dirty="0" err="1"/>
              <a:t>types</a:t>
            </a:r>
            <a:endParaRPr lang="en-GB" altLang="en-US" dirty="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6FE75755-7F2F-478F-942D-CD0B7D9F96CE}"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30858870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Title and Char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0" y="1109663"/>
            <a:ext cx="9144000" cy="3613150"/>
          </a:xfrm>
          <a:custGeom>
            <a:avLst/>
            <a:gdLst/>
            <a:ahLst/>
            <a:cxnLst/>
            <a:rect l="l" t="t" r="r" b="b"/>
            <a:pathLst>
              <a:path w="9144000" h="3613150">
                <a:moveTo>
                  <a:pt x="433207" y="0"/>
                </a:moveTo>
                <a:lnTo>
                  <a:pt x="9144000" y="0"/>
                </a:lnTo>
                <a:lnTo>
                  <a:pt x="9144000"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E068855-C961-4483-9D41-5C09985A275E}"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1045782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dirty="0"/>
              <a:t>Click icon to add chart</a:t>
            </a:r>
            <a:endParaRPr lang="en-GB" noProof="0" dirty="0"/>
          </a:p>
        </p:txBody>
      </p:sp>
      <p:sp>
        <p:nvSpPr>
          <p:cNvPr id="11" name="Text Placeholder 10"/>
          <p:cNvSpPr>
            <a:spLocks noGrp="1"/>
          </p:cNvSpPr>
          <p:nvPr>
            <p:ph type="body" sz="quarter" idx="14"/>
          </p:nvPr>
        </p:nvSpPr>
        <p:spPr>
          <a:xfrm>
            <a:off x="453799"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860032"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dirty="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A5857609-3FBF-46D5-9362-69D04036F63C}"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34753829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userDrawn="1"/>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3" name="Chart Placeholder 2"/>
          <p:cNvSpPr>
            <a:spLocks noGrp="1"/>
          </p:cNvSpPr>
          <p:nvPr>
            <p:ph type="chart" sz="quarter" idx="14"/>
          </p:nvPr>
        </p:nvSpPr>
        <p:spPr>
          <a:xfrm>
            <a:off x="457200" y="1107035"/>
            <a:ext cx="4105835" cy="1747838"/>
          </a:xfrm>
        </p:spPr>
        <p:txBody>
          <a:bodyPr/>
          <a:lstStyle/>
          <a:p>
            <a:pPr lvl="0"/>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EE3AB74-96D8-4A12-A7AC-644765BD4F7D}"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23790993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Title Only - Divide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4"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6F398C4F-30BD-4B46-A98A-F5D10EC29BBA}"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17994437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martArt Placeholder 2"/>
          <p:cNvSpPr>
            <a:spLocks noGrp="1"/>
          </p:cNvSpPr>
          <p:nvPr>
            <p:ph type="dgm" idx="1"/>
          </p:nvPr>
        </p:nvSpPr>
        <p:spPr>
          <a:xfrm>
            <a:off x="466726" y="1071563"/>
            <a:ext cx="8397875" cy="3351610"/>
          </a:xfrm>
        </p:spPr>
        <p:txBody>
          <a:bodyPr/>
          <a:lstStyle/>
          <a:p>
            <a:pPr lvl="0"/>
            <a:r>
              <a:rPr lang="en-US" noProof="0" dirty="0"/>
              <a:t>Click icon to add SmartArt graphic</a:t>
            </a:r>
            <a:endParaRPr lang="en-GB" noProof="0" dirty="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16D8665E-21DE-4CEF-8D6D-21DD29ECC9E6}"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1732836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2" name="Content Placeholder 4"/>
          <p:cNvSpPr>
            <a:spLocks noGrp="1"/>
          </p:cNvSpPr>
          <p:nvPr>
            <p:ph idx="4294967295"/>
          </p:nvPr>
        </p:nvSpPr>
        <p:spPr>
          <a:xfrm>
            <a:off x="4816475" y="2556272"/>
            <a:ext cx="4076700" cy="1851422"/>
          </a:xfrm>
        </p:spPr>
        <p:txBody>
          <a:bodyPr/>
          <a:lstStyle/>
          <a:p>
            <a:pPr lvl="0"/>
            <a:r>
              <a:rPr lang="en-US"/>
              <a:t>Click to edit Master text styles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3F779A3-FBD7-43A9-A418-08688450EED9}" type="slidenum">
              <a:rPr/>
              <a:pPr>
                <a:defRPr/>
              </a:pPr>
              <a:t>‹#›</a:t>
            </a:fld>
            <a:endParaRPr dirty="0"/>
          </a:p>
        </p:txBody>
      </p:sp>
    </p:spTree>
    <p:extLst>
      <p:ext uri="{BB962C8B-B14F-4D97-AF65-F5344CB8AC3E}">
        <p14:creationId xmlns:p14="http://schemas.microsoft.com/office/powerpoint/2010/main" val="2358950215"/>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Text Placeholder 6"/>
          <p:cNvSpPr>
            <a:spLocks noGrp="1"/>
          </p:cNvSpPr>
          <p:nvPr>
            <p:ph type="body" sz="quarter" idx="12"/>
          </p:nvPr>
        </p:nvSpPr>
        <p:spPr>
          <a:xfrm>
            <a:off x="273424" y="87474"/>
            <a:ext cx="8547048" cy="27003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a:t>Click to edit Master text styles</a:t>
            </a:r>
          </a:p>
        </p:txBody>
      </p:sp>
      <p:sp>
        <p:nvSpPr>
          <p:cNvPr id="5" name="Footer Placeholder 3"/>
          <p:cNvSpPr>
            <a:spLocks noGrp="1"/>
          </p:cNvSpPr>
          <p:nvPr>
            <p:ph type="ftr" sz="quarter" idx="13"/>
          </p:nvPr>
        </p:nvSpPr>
        <p:spPr>
          <a:xfrm>
            <a:off x="269875" y="4857750"/>
            <a:ext cx="3213100" cy="141685"/>
          </a:xfrm>
          <a:prstGeom prst="rect">
            <a:avLst/>
          </a:prstGeom>
        </p:spPr>
        <p:txBody>
          <a:bodyPr/>
          <a:lstStyle>
            <a:lvl1pPr eaLnBrk="1" fontAlgn="auto" hangingPunct="1">
              <a:spcAft>
                <a:spcPts val="0"/>
              </a:spcAft>
              <a:defRPr>
                <a:ea typeface="+mn-ea"/>
              </a:defRPr>
            </a:lvl1pPr>
          </a:lstStyle>
          <a:p>
            <a:pPr>
              <a:defRPr/>
            </a:pPr>
            <a:endParaRPr lang="en-GB">
              <a:solidFill>
                <a:srgbClr val="585858"/>
              </a:solidFill>
            </a:endParaRPr>
          </a:p>
        </p:txBody>
      </p:sp>
      <p:sp>
        <p:nvSpPr>
          <p:cNvPr id="7" name="Slide Number Placeholder 4"/>
          <p:cNvSpPr>
            <a:spLocks noGrp="1"/>
          </p:cNvSpPr>
          <p:nvPr>
            <p:ph type="sldNum" sz="quarter" idx="14"/>
          </p:nvPr>
        </p:nvSpPr>
        <p:spPr>
          <a:xfrm>
            <a:off x="4357689" y="4857750"/>
            <a:ext cx="414337" cy="179785"/>
          </a:xfrm>
          <a:prstGeom prst="rect">
            <a:avLst/>
          </a:prstGeom>
        </p:spPr>
        <p:txBody>
          <a:bodyPr/>
          <a:lstStyle>
            <a:lvl1pPr eaLnBrk="1" fontAlgn="auto" hangingPunct="1">
              <a:spcAft>
                <a:spcPts val="0"/>
              </a:spcAft>
              <a:defRPr>
                <a:ea typeface="+mn-ea"/>
              </a:defRPr>
            </a:lvl1pPr>
          </a:lstStyle>
          <a:p>
            <a:pPr>
              <a:defRPr/>
            </a:pPr>
            <a:fld id="{1957CD3F-448C-4A30-B028-4703ADEE3DA7}" type="slidenum">
              <a:rPr lang="en-GB">
                <a:solidFill>
                  <a:srgbClr val="585858"/>
                </a:solidFill>
              </a:rPr>
              <a:pPr>
                <a:defRPr/>
              </a:pPr>
              <a:t>‹#›</a:t>
            </a:fld>
            <a:endParaRPr lang="en-GB">
              <a:solidFill>
                <a:srgbClr val="585858"/>
              </a:solidFill>
            </a:endParaRPr>
          </a:p>
        </p:txBody>
      </p:sp>
    </p:spTree>
    <p:extLst>
      <p:ext uri="{BB962C8B-B14F-4D97-AF65-F5344CB8AC3E}">
        <p14:creationId xmlns:p14="http://schemas.microsoft.com/office/powerpoint/2010/main" val="27232958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8" name="Picture Placeholder 7"/>
          <p:cNvSpPr>
            <a:spLocks noGrp="1"/>
          </p:cNvSpPr>
          <p:nvPr>
            <p:ph type="pic" sz="quarter" idx="12"/>
          </p:nvPr>
        </p:nvSpPr>
        <p:spPr>
          <a:xfrm>
            <a:off x="4643439" y="1059657"/>
            <a:ext cx="4224337" cy="3364706"/>
          </a:xfrm>
        </p:spPr>
        <p:txBody>
          <a:bodyPr/>
          <a:lstStyle/>
          <a:p>
            <a:pPr lvl="0"/>
            <a:r>
              <a:rPr lang="en-US" noProof="0"/>
              <a:t>Click icon to add picture</a:t>
            </a:r>
            <a:endParaRPr lang="en-GB" noProof="0"/>
          </a:p>
        </p:txBody>
      </p:sp>
      <p:sp>
        <p:nvSpPr>
          <p:cNvPr id="10" name="Text Placeholder 9"/>
          <p:cNvSpPr>
            <a:spLocks noGrp="1"/>
          </p:cNvSpPr>
          <p:nvPr>
            <p:ph type="body" sz="quarter" idx="13"/>
          </p:nvPr>
        </p:nvSpPr>
        <p:spPr>
          <a:xfrm>
            <a:off x="288751" y="1071433"/>
            <a:ext cx="4224338" cy="334565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Text Placeholder 6"/>
          <p:cNvSpPr>
            <a:spLocks noGrp="1"/>
          </p:cNvSpPr>
          <p:nvPr>
            <p:ph type="body" sz="quarter" idx="14"/>
          </p:nvPr>
        </p:nvSpPr>
        <p:spPr>
          <a:xfrm>
            <a:off x="273424" y="87474"/>
            <a:ext cx="8547048" cy="27003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a:t>Click to edit Master text styles</a:t>
            </a:r>
          </a:p>
        </p:txBody>
      </p:sp>
      <p:sp>
        <p:nvSpPr>
          <p:cNvPr id="6" name="Footer Placeholder 4"/>
          <p:cNvSpPr>
            <a:spLocks noGrp="1"/>
          </p:cNvSpPr>
          <p:nvPr>
            <p:ph type="ftr" sz="quarter" idx="15"/>
          </p:nvPr>
        </p:nvSpPr>
        <p:spPr>
          <a:xfrm>
            <a:off x="269875" y="4857750"/>
            <a:ext cx="3213100" cy="141685"/>
          </a:xfrm>
          <a:prstGeom prst="rect">
            <a:avLst/>
          </a:prstGeom>
        </p:spPr>
        <p:txBody>
          <a:bodyPr/>
          <a:lstStyle>
            <a:lvl1pPr eaLnBrk="1" fontAlgn="auto" hangingPunct="1">
              <a:spcAft>
                <a:spcPts val="0"/>
              </a:spcAft>
              <a:defRPr>
                <a:ea typeface="+mn-ea"/>
              </a:defRPr>
            </a:lvl1pPr>
          </a:lstStyle>
          <a:p>
            <a:pPr>
              <a:defRPr/>
            </a:pPr>
            <a:endParaRPr lang="en-GB" dirty="0">
              <a:solidFill>
                <a:srgbClr val="585858"/>
              </a:solidFill>
            </a:endParaRPr>
          </a:p>
        </p:txBody>
      </p:sp>
      <p:sp>
        <p:nvSpPr>
          <p:cNvPr id="7" name="Slide Number Placeholder 5"/>
          <p:cNvSpPr>
            <a:spLocks noGrp="1"/>
          </p:cNvSpPr>
          <p:nvPr>
            <p:ph type="sldNum" sz="quarter" idx="16"/>
          </p:nvPr>
        </p:nvSpPr>
        <p:spPr>
          <a:xfrm>
            <a:off x="4357689" y="4857750"/>
            <a:ext cx="414337" cy="179785"/>
          </a:xfrm>
          <a:prstGeom prst="rect">
            <a:avLst/>
          </a:prstGeom>
        </p:spPr>
        <p:txBody>
          <a:bodyPr/>
          <a:lstStyle>
            <a:lvl1pPr eaLnBrk="1" fontAlgn="auto" hangingPunct="1">
              <a:spcAft>
                <a:spcPts val="0"/>
              </a:spcAft>
              <a:defRPr>
                <a:ea typeface="+mn-ea"/>
              </a:defRPr>
            </a:lvl1pPr>
          </a:lstStyle>
          <a:p>
            <a:pPr>
              <a:defRPr/>
            </a:pPr>
            <a:fld id="{40948003-AE08-4A37-88D9-9334C95C8C3B}" type="slidenum">
              <a:rPr lang="en-GB">
                <a:solidFill>
                  <a:srgbClr val="585858"/>
                </a:solidFill>
              </a:rPr>
              <a:pPr>
                <a:defRPr/>
              </a:pPr>
              <a:t>‹#›</a:t>
            </a:fld>
            <a:endParaRPr lang="en-GB">
              <a:solidFill>
                <a:srgbClr val="585858"/>
              </a:solidFill>
            </a:endParaRPr>
          </a:p>
        </p:txBody>
      </p:sp>
    </p:spTree>
    <p:extLst>
      <p:ext uri="{BB962C8B-B14F-4D97-AF65-F5344CB8AC3E}">
        <p14:creationId xmlns:p14="http://schemas.microsoft.com/office/powerpoint/2010/main" val="27988567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7288483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userDrawn="1">
            <p:custDataLst>
              <p:tags r:id="rId1"/>
            </p:custData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9" y="1192"/>
                        <a:ext cx="1587" cy="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3"/>
          <p:cNvSpPr>
            <a:spLocks noChangeArrowheads="1"/>
          </p:cNvSpPr>
          <p:nvPr/>
        </p:nvSpPr>
        <p:spPr bwMode="auto">
          <a:xfrm>
            <a:off x="271463" y="78581"/>
            <a:ext cx="6502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defRPr/>
            </a:pPr>
            <a:r>
              <a:rPr lang="en-GB" altLang="en-US">
                <a:solidFill>
                  <a:srgbClr val="FFFFFF"/>
                </a:solidFill>
                <a:ea typeface="ヒラギノ角ゴ Pro W3" charset="-128"/>
              </a:rPr>
              <a:t>Rubric</a:t>
            </a:r>
          </a:p>
        </p:txBody>
      </p:sp>
      <p:sp>
        <p:nvSpPr>
          <p:cNvPr id="8" name="Rectangle 9"/>
          <p:cNvSpPr>
            <a:spLocks noChangeArrowheads="1"/>
          </p:cNvSpPr>
          <p:nvPr/>
        </p:nvSpPr>
        <p:spPr bwMode="auto">
          <a:xfrm>
            <a:off x="6534151" y="4857750"/>
            <a:ext cx="2290763" cy="141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eaLnBrk="0" hangingPunct="0">
              <a:lnSpc>
                <a:spcPts val="1200"/>
              </a:lnSpc>
              <a:defRPr/>
            </a:pPr>
            <a:r>
              <a:rPr lang="en-GB" altLang="en-US" sz="900" dirty="0">
                <a:solidFill>
                  <a:srgbClr val="004B95"/>
                </a:solidFill>
              </a:rPr>
              <a:t>www.bankingsupervision.ecb.europa.eu © </a:t>
            </a:r>
          </a:p>
        </p:txBody>
      </p:sp>
      <p:pic>
        <p:nvPicPr>
          <p:cNvPr id="9" name="Picture 12"/>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5029200"/>
            <a:ext cx="9144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8"/>
          <p:cNvSpPr>
            <a:spLocks noChangeArrowheads="1"/>
          </p:cNvSpPr>
          <p:nvPr userDrawn="1"/>
        </p:nvSpPr>
        <p:spPr bwMode="auto">
          <a:xfrm>
            <a:off x="0" y="-6072"/>
            <a:ext cx="184731" cy="369332"/>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charset="-128"/>
            </a:endParaRP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Text Placeholder 6"/>
          <p:cNvSpPr>
            <a:spLocks noGrp="1"/>
          </p:cNvSpPr>
          <p:nvPr>
            <p:ph type="body" sz="quarter" idx="12"/>
          </p:nvPr>
        </p:nvSpPr>
        <p:spPr>
          <a:xfrm>
            <a:off x="273424" y="87474"/>
            <a:ext cx="8547048" cy="27003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dirty="0"/>
              <a:t>Click to edit Master text styles</a:t>
            </a:r>
          </a:p>
        </p:txBody>
      </p:sp>
      <p:sp>
        <p:nvSpPr>
          <p:cNvPr id="11" name="Footer Placeholder 3"/>
          <p:cNvSpPr>
            <a:spLocks noGrp="1"/>
          </p:cNvSpPr>
          <p:nvPr>
            <p:ph type="ftr" sz="quarter" idx="13"/>
          </p:nvPr>
        </p:nvSpPr>
        <p:spPr>
          <a:xfrm>
            <a:off x="269875" y="4857750"/>
            <a:ext cx="3213100" cy="141685"/>
          </a:xfrm>
          <a:prstGeom prst="rect">
            <a:avLst/>
          </a:prstGeom>
        </p:spPr>
        <p:txBody>
          <a:bodyPr/>
          <a:lstStyle>
            <a:lvl1pPr eaLnBrk="1" fontAlgn="auto" hangingPunct="1">
              <a:spcAft>
                <a:spcPts val="0"/>
              </a:spcAft>
              <a:defRPr>
                <a:ea typeface="+mn-ea"/>
              </a:defRPr>
            </a:lvl1pPr>
          </a:lstStyle>
          <a:p>
            <a:pPr>
              <a:defRPr/>
            </a:pPr>
            <a:endParaRPr lang="en-GB">
              <a:solidFill>
                <a:srgbClr val="585858"/>
              </a:solidFill>
            </a:endParaRPr>
          </a:p>
        </p:txBody>
      </p:sp>
      <p:sp>
        <p:nvSpPr>
          <p:cNvPr id="12" name="Slide Number Placeholder 4"/>
          <p:cNvSpPr>
            <a:spLocks noGrp="1"/>
          </p:cNvSpPr>
          <p:nvPr>
            <p:ph type="sldNum" sz="quarter" idx="14"/>
          </p:nvPr>
        </p:nvSpPr>
        <p:spPr>
          <a:xfrm>
            <a:off x="4357689" y="4857750"/>
            <a:ext cx="414337" cy="179785"/>
          </a:xfrm>
          <a:prstGeom prst="rect">
            <a:avLst/>
          </a:prstGeom>
        </p:spPr>
        <p:txBody>
          <a:bodyPr/>
          <a:lstStyle>
            <a:lvl1pPr eaLnBrk="1" fontAlgn="auto" hangingPunct="1">
              <a:spcAft>
                <a:spcPts val="0"/>
              </a:spcAft>
              <a:defRPr>
                <a:ea typeface="+mn-ea"/>
              </a:defRPr>
            </a:lvl1pPr>
          </a:lstStyle>
          <a:p>
            <a:pPr>
              <a:defRPr/>
            </a:pPr>
            <a:fld id="{309D646D-6111-4C72-98C5-35C2739D4447}" type="slidenum">
              <a:rPr lang="en-GB">
                <a:solidFill>
                  <a:srgbClr val="585858"/>
                </a:solidFill>
              </a:rPr>
              <a:pPr>
                <a:defRPr/>
              </a:pPr>
              <a:t>‹#›</a:t>
            </a:fld>
            <a:endParaRPr lang="en-GB">
              <a:solidFill>
                <a:srgbClr val="585858"/>
              </a:solidFill>
            </a:endParaRPr>
          </a:p>
        </p:txBody>
      </p:sp>
    </p:spTree>
    <p:extLst>
      <p:ext uri="{BB962C8B-B14F-4D97-AF65-F5344CB8AC3E}">
        <p14:creationId xmlns:p14="http://schemas.microsoft.com/office/powerpoint/2010/main" val="25688432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itle 7"/>
          <p:cNvSpPr>
            <a:spLocks noGrp="1"/>
          </p:cNvSpPr>
          <p:nvPr>
            <p:ph type="title"/>
          </p:nvPr>
        </p:nvSpPr>
        <p:spPr/>
        <p:txBody>
          <a:bodyPr/>
          <a:lstStyle/>
          <a:p>
            <a:r>
              <a:rPr lang="en-US"/>
              <a:t>Click to edit Master title style</a:t>
            </a:r>
            <a:endParaRPr lang="en-GB"/>
          </a:p>
        </p:txBody>
      </p:sp>
      <p:sp>
        <p:nvSpPr>
          <p:cNvPr id="4" name="Slide Number Placeholder 4"/>
          <p:cNvSpPr>
            <a:spLocks noGrp="1"/>
          </p:cNvSpPr>
          <p:nvPr>
            <p:ph type="sldNum" sz="quarter" idx="10"/>
          </p:nvPr>
        </p:nvSpPr>
        <p:spPr>
          <a:xfrm>
            <a:off x="4364039" y="4767263"/>
            <a:ext cx="414337" cy="179785"/>
          </a:xfrm>
          <a:prstGeom prst="rect">
            <a:avLst/>
          </a:prstGeom>
        </p:spPr>
        <p:txBody>
          <a:bodyPr/>
          <a:lstStyle>
            <a:lvl1pPr eaLnBrk="1" fontAlgn="auto" hangingPunct="1">
              <a:spcAft>
                <a:spcPts val="0"/>
              </a:spcAft>
              <a:defRPr>
                <a:ea typeface="+mn-ea"/>
              </a:defRPr>
            </a:lvl1pPr>
          </a:lstStyle>
          <a:p>
            <a:pPr>
              <a:defRPr/>
            </a:pPr>
            <a:fld id="{B31AF790-1B15-4D24-8970-A20A185C0E31}" type="slidenum">
              <a:rPr lang="en-GB">
                <a:solidFill>
                  <a:srgbClr val="585858"/>
                </a:solidFill>
              </a:rPr>
              <a:pPr>
                <a:defRPr/>
              </a:pPr>
              <a:t>‹#›</a:t>
            </a:fld>
            <a:endParaRPr lang="en-GB">
              <a:solidFill>
                <a:srgbClr val="585858"/>
              </a:solidFill>
            </a:endParaRPr>
          </a:p>
        </p:txBody>
      </p:sp>
    </p:spTree>
    <p:extLst>
      <p:ext uri="{BB962C8B-B14F-4D97-AF65-F5344CB8AC3E}">
        <p14:creationId xmlns:p14="http://schemas.microsoft.com/office/powerpoint/2010/main" val="40193034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itle 7"/>
          <p:cNvSpPr>
            <a:spLocks noGrp="1"/>
          </p:cNvSpPr>
          <p:nvPr>
            <p:ph type="title"/>
          </p:nvPr>
        </p:nvSpPr>
        <p:spPr/>
        <p:txBody>
          <a:bodyPr/>
          <a:lstStyle/>
          <a:p>
            <a:r>
              <a:rPr lang="en-US"/>
              <a:t>Click to edit Master title style</a:t>
            </a:r>
            <a:endParaRPr lang="en-GB"/>
          </a:p>
        </p:txBody>
      </p:sp>
      <p:sp>
        <p:nvSpPr>
          <p:cNvPr id="4" name="Slide Number Placeholder 4"/>
          <p:cNvSpPr>
            <a:spLocks noGrp="1"/>
          </p:cNvSpPr>
          <p:nvPr>
            <p:ph type="sldNum" sz="quarter" idx="10"/>
          </p:nvPr>
        </p:nvSpPr>
        <p:spPr>
          <a:xfrm>
            <a:off x="4364039" y="4767263"/>
            <a:ext cx="414337" cy="179785"/>
          </a:xfrm>
          <a:prstGeom prst="rect">
            <a:avLst/>
          </a:prstGeom>
        </p:spPr>
        <p:txBody>
          <a:bodyPr/>
          <a:lstStyle>
            <a:lvl1pPr eaLnBrk="1" fontAlgn="auto" hangingPunct="1">
              <a:spcAft>
                <a:spcPts val="0"/>
              </a:spcAft>
              <a:defRPr>
                <a:ea typeface="+mn-ea"/>
              </a:defRPr>
            </a:lvl1pPr>
          </a:lstStyle>
          <a:p>
            <a:pPr>
              <a:defRPr/>
            </a:pPr>
            <a:fld id="{B31AF790-1B15-4D24-8970-A20A185C0E31}" type="slidenum">
              <a:rPr lang="en-GB">
                <a:solidFill>
                  <a:srgbClr val="585858"/>
                </a:solidFill>
              </a:rPr>
              <a:pPr>
                <a:defRPr/>
              </a:pPr>
              <a:t>‹#›</a:t>
            </a:fld>
            <a:endParaRPr lang="en-GB">
              <a:solidFill>
                <a:srgbClr val="585858"/>
              </a:solidFill>
            </a:endParaRPr>
          </a:p>
        </p:txBody>
      </p:sp>
    </p:spTree>
    <p:extLst>
      <p:ext uri="{BB962C8B-B14F-4D97-AF65-F5344CB8AC3E}">
        <p14:creationId xmlns:p14="http://schemas.microsoft.com/office/powerpoint/2010/main" val="8465290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itle 7"/>
          <p:cNvSpPr>
            <a:spLocks noGrp="1"/>
          </p:cNvSpPr>
          <p:nvPr>
            <p:ph type="title"/>
          </p:nvPr>
        </p:nvSpPr>
        <p:spPr/>
        <p:txBody>
          <a:bodyPr/>
          <a:lstStyle/>
          <a:p>
            <a:r>
              <a:rPr lang="en-US"/>
              <a:t>Click to edit Master title style</a:t>
            </a:r>
            <a:endParaRPr lang="en-GB"/>
          </a:p>
        </p:txBody>
      </p:sp>
      <p:sp>
        <p:nvSpPr>
          <p:cNvPr id="4" name="Slide Number Placeholder 4"/>
          <p:cNvSpPr>
            <a:spLocks noGrp="1"/>
          </p:cNvSpPr>
          <p:nvPr>
            <p:ph type="sldNum" sz="quarter" idx="10"/>
          </p:nvPr>
        </p:nvSpPr>
        <p:spPr>
          <a:xfrm>
            <a:off x="4364039" y="4767263"/>
            <a:ext cx="414337" cy="179785"/>
          </a:xfrm>
          <a:prstGeom prst="rect">
            <a:avLst/>
          </a:prstGeom>
        </p:spPr>
        <p:txBody>
          <a:bodyPr/>
          <a:lstStyle>
            <a:lvl1pPr eaLnBrk="1" fontAlgn="auto" hangingPunct="1">
              <a:spcAft>
                <a:spcPts val="0"/>
              </a:spcAft>
              <a:defRPr>
                <a:ea typeface="+mn-ea"/>
              </a:defRPr>
            </a:lvl1pPr>
          </a:lstStyle>
          <a:p>
            <a:pPr>
              <a:defRPr/>
            </a:pPr>
            <a:fld id="{B31AF790-1B15-4D24-8970-A20A185C0E31}" type="slidenum">
              <a:rPr lang="en-GB">
                <a:solidFill>
                  <a:srgbClr val="585858"/>
                </a:solidFill>
              </a:rPr>
              <a:pPr>
                <a:defRPr/>
              </a:pPr>
              <a:t>‹#›</a:t>
            </a:fld>
            <a:endParaRPr lang="en-GB">
              <a:solidFill>
                <a:srgbClr val="585858"/>
              </a:solidFill>
            </a:endParaRPr>
          </a:p>
        </p:txBody>
      </p:sp>
    </p:spTree>
    <p:extLst>
      <p:ext uri="{BB962C8B-B14F-4D97-AF65-F5344CB8AC3E}">
        <p14:creationId xmlns:p14="http://schemas.microsoft.com/office/powerpoint/2010/main" val="35753598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itle 7"/>
          <p:cNvSpPr>
            <a:spLocks noGrp="1"/>
          </p:cNvSpPr>
          <p:nvPr>
            <p:ph type="title"/>
          </p:nvPr>
        </p:nvSpPr>
        <p:spPr/>
        <p:txBody>
          <a:bodyPr/>
          <a:lstStyle/>
          <a:p>
            <a:r>
              <a:rPr lang="en-US"/>
              <a:t>Click to edit Master title style</a:t>
            </a:r>
            <a:endParaRPr lang="en-GB"/>
          </a:p>
        </p:txBody>
      </p:sp>
      <p:sp>
        <p:nvSpPr>
          <p:cNvPr id="4" name="Slide Number Placeholder 4"/>
          <p:cNvSpPr>
            <a:spLocks noGrp="1"/>
          </p:cNvSpPr>
          <p:nvPr>
            <p:ph type="sldNum" sz="quarter" idx="10"/>
          </p:nvPr>
        </p:nvSpPr>
        <p:spPr>
          <a:xfrm>
            <a:off x="4364039" y="4767263"/>
            <a:ext cx="414337" cy="179785"/>
          </a:xfrm>
          <a:prstGeom prst="rect">
            <a:avLst/>
          </a:prstGeom>
        </p:spPr>
        <p:txBody>
          <a:bodyPr/>
          <a:lstStyle>
            <a:lvl1pPr eaLnBrk="1" fontAlgn="auto" hangingPunct="1">
              <a:spcAft>
                <a:spcPts val="0"/>
              </a:spcAft>
              <a:defRPr>
                <a:ea typeface="+mn-ea"/>
              </a:defRPr>
            </a:lvl1pPr>
          </a:lstStyle>
          <a:p>
            <a:pPr>
              <a:defRPr/>
            </a:pPr>
            <a:fld id="{B31AF790-1B15-4D24-8970-A20A185C0E31}" type="slidenum">
              <a:rPr lang="en-GB">
                <a:solidFill>
                  <a:srgbClr val="585858"/>
                </a:solidFill>
              </a:rPr>
              <a:pPr>
                <a:defRPr/>
              </a:pPr>
              <a:t>‹#›</a:t>
            </a:fld>
            <a:endParaRPr lang="en-GB">
              <a:solidFill>
                <a:srgbClr val="585858"/>
              </a:solidFill>
            </a:endParaRPr>
          </a:p>
        </p:txBody>
      </p:sp>
    </p:spTree>
    <p:extLst>
      <p:ext uri="{BB962C8B-B14F-4D97-AF65-F5344CB8AC3E}">
        <p14:creationId xmlns:p14="http://schemas.microsoft.com/office/powerpoint/2010/main" val="40147035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69877" y="495300"/>
            <a:ext cx="8594725" cy="471488"/>
          </a:xfrm>
        </p:spPr>
        <p:txBody>
          <a:bodyPr/>
          <a:lstStyle/>
          <a:p>
            <a:r>
              <a:rPr lang="en-US" noProof="0"/>
              <a:t>Click to edit Master title style</a:t>
            </a:r>
            <a:endParaRPr lang="en-GB" noProof="0"/>
          </a:p>
        </p:txBody>
      </p:sp>
      <p:sp>
        <p:nvSpPr>
          <p:cNvPr id="3" name="Chart Placeholder 2"/>
          <p:cNvSpPr>
            <a:spLocks noGrp="1"/>
          </p:cNvSpPr>
          <p:nvPr>
            <p:ph type="chart" idx="1"/>
          </p:nvPr>
        </p:nvSpPr>
        <p:spPr>
          <a:xfrm>
            <a:off x="269877" y="1071564"/>
            <a:ext cx="8594725" cy="3351610"/>
          </a:xfrm>
        </p:spPr>
        <p:txBody>
          <a:bodyPr/>
          <a:lstStyle/>
          <a:p>
            <a:pPr lvl="0"/>
            <a:r>
              <a:rPr lang="en-US" noProof="0"/>
              <a:t>Click icon to add chart</a:t>
            </a:r>
            <a:endParaRPr lang="en-GB" noProof="0"/>
          </a:p>
        </p:txBody>
      </p:sp>
      <p:sp>
        <p:nvSpPr>
          <p:cNvPr id="7" name="Text Placeholder 6"/>
          <p:cNvSpPr>
            <a:spLocks noGrp="1"/>
          </p:cNvSpPr>
          <p:nvPr>
            <p:ph type="body" sz="quarter" idx="12"/>
          </p:nvPr>
        </p:nvSpPr>
        <p:spPr>
          <a:xfrm>
            <a:off x="279400" y="4438651"/>
            <a:ext cx="8610600" cy="347663"/>
          </a:xfrm>
        </p:spPr>
        <p:txBody>
          <a:bodyPr/>
          <a:lstStyle>
            <a:lvl1pPr marL="0" indent="0">
              <a:buFontTx/>
              <a:buNone/>
              <a:defRPr sz="1600"/>
            </a:lvl1pPr>
          </a:lstStyle>
          <a:p>
            <a:pPr lvl="0"/>
            <a:r>
              <a:rPr lang="en-US" noProof="0"/>
              <a:t>Click to edit Master text styles</a:t>
            </a:r>
          </a:p>
        </p:txBody>
      </p:sp>
      <p:sp>
        <p:nvSpPr>
          <p:cNvPr id="10" name="Text Placeholder 6"/>
          <p:cNvSpPr>
            <a:spLocks noGrp="1"/>
          </p:cNvSpPr>
          <p:nvPr>
            <p:ph type="body" sz="quarter" idx="13"/>
          </p:nvPr>
        </p:nvSpPr>
        <p:spPr>
          <a:xfrm>
            <a:off x="273424" y="87474"/>
            <a:ext cx="8547048" cy="27003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a:t>Click to edit Master text styles</a:t>
            </a:r>
          </a:p>
        </p:txBody>
      </p:sp>
      <p:sp>
        <p:nvSpPr>
          <p:cNvPr id="6" name="Footer Placeholder 3"/>
          <p:cNvSpPr>
            <a:spLocks noGrp="1"/>
          </p:cNvSpPr>
          <p:nvPr>
            <p:ph type="ftr" sz="quarter" idx="14"/>
          </p:nvPr>
        </p:nvSpPr>
        <p:spPr>
          <a:xfrm>
            <a:off x="269875" y="4857750"/>
            <a:ext cx="3213100" cy="141685"/>
          </a:xfrm>
          <a:prstGeom prst="rect">
            <a:avLst/>
          </a:prstGeom>
        </p:spPr>
        <p:txBody>
          <a:bodyPr/>
          <a:lstStyle>
            <a:lvl1pPr eaLnBrk="1" hangingPunct="1">
              <a:defRPr>
                <a:latin typeface="Gill Sans MT" pitchFamily="34" charset="0"/>
                <a:ea typeface="+mn-ea"/>
              </a:defRPr>
            </a:lvl1pPr>
          </a:lstStyle>
          <a:p>
            <a:pPr>
              <a:defRPr/>
            </a:pPr>
            <a:endParaRPr lang="en-GB">
              <a:solidFill>
                <a:srgbClr val="585858"/>
              </a:solidFill>
            </a:endParaRPr>
          </a:p>
        </p:txBody>
      </p:sp>
      <p:sp>
        <p:nvSpPr>
          <p:cNvPr id="8" name="Slide Number Placeholder 4"/>
          <p:cNvSpPr>
            <a:spLocks noGrp="1"/>
          </p:cNvSpPr>
          <p:nvPr>
            <p:ph type="sldNum" sz="quarter" idx="15"/>
          </p:nvPr>
        </p:nvSpPr>
        <p:spPr>
          <a:xfrm>
            <a:off x="4357691" y="4866085"/>
            <a:ext cx="414337" cy="179784"/>
          </a:xfrm>
          <a:prstGeom prst="rect">
            <a:avLst/>
          </a:prstGeom>
        </p:spPr>
        <p:txBody>
          <a:bodyPr/>
          <a:lstStyle>
            <a:lvl1pPr eaLnBrk="1" hangingPunct="1">
              <a:defRPr>
                <a:latin typeface="Gill Sans MT"/>
              </a:defRPr>
            </a:lvl1pPr>
          </a:lstStyle>
          <a:p>
            <a:fld id="{11CC87F4-4704-450A-8DBC-E01BDFED790A}" type="slidenum">
              <a:rPr lang="en-GB" altLang="en-US">
                <a:solidFill>
                  <a:srgbClr val="585858"/>
                </a:solidFill>
              </a:rPr>
              <a:pPr/>
              <a:t>‹#›</a:t>
            </a:fld>
            <a:endParaRPr lang="en-GB" altLang="en-US">
              <a:solidFill>
                <a:srgbClr val="585858"/>
              </a:solidFill>
            </a:endParaRPr>
          </a:p>
        </p:txBody>
      </p:sp>
    </p:spTree>
    <p:extLst>
      <p:ext uri="{BB962C8B-B14F-4D97-AF65-F5344CB8AC3E}">
        <p14:creationId xmlns:p14="http://schemas.microsoft.com/office/powerpoint/2010/main" val="10426841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69878" y="495301"/>
            <a:ext cx="8594725" cy="471488"/>
          </a:xfrm>
        </p:spPr>
        <p:txBody>
          <a:bodyPr/>
          <a:lstStyle/>
          <a:p>
            <a:r>
              <a:rPr lang="en-US" noProof="0"/>
              <a:t>Click to edit Master title style</a:t>
            </a:r>
            <a:endParaRPr lang="en-GB" noProof="0"/>
          </a:p>
        </p:txBody>
      </p:sp>
      <p:sp>
        <p:nvSpPr>
          <p:cNvPr id="3" name="Chart Placeholder 2"/>
          <p:cNvSpPr>
            <a:spLocks noGrp="1"/>
          </p:cNvSpPr>
          <p:nvPr>
            <p:ph type="chart" idx="1"/>
          </p:nvPr>
        </p:nvSpPr>
        <p:spPr>
          <a:xfrm>
            <a:off x="269878" y="1071564"/>
            <a:ext cx="8594725" cy="3351610"/>
          </a:xfrm>
        </p:spPr>
        <p:txBody>
          <a:bodyPr/>
          <a:lstStyle/>
          <a:p>
            <a:pPr lvl="0"/>
            <a:r>
              <a:rPr lang="en-US" noProof="0"/>
              <a:t>Click icon to add chart</a:t>
            </a:r>
            <a:endParaRPr lang="en-GB" noProof="0"/>
          </a:p>
        </p:txBody>
      </p:sp>
      <p:sp>
        <p:nvSpPr>
          <p:cNvPr id="7" name="Text Placeholder 6"/>
          <p:cNvSpPr>
            <a:spLocks noGrp="1"/>
          </p:cNvSpPr>
          <p:nvPr>
            <p:ph type="body" sz="quarter" idx="12"/>
          </p:nvPr>
        </p:nvSpPr>
        <p:spPr>
          <a:xfrm>
            <a:off x="279400" y="4438651"/>
            <a:ext cx="8610600" cy="347663"/>
          </a:xfrm>
        </p:spPr>
        <p:txBody>
          <a:bodyPr/>
          <a:lstStyle>
            <a:lvl1pPr marL="0" indent="0">
              <a:buFontTx/>
              <a:buNone/>
              <a:defRPr sz="1600"/>
            </a:lvl1pPr>
          </a:lstStyle>
          <a:p>
            <a:pPr lvl="0"/>
            <a:r>
              <a:rPr lang="en-US" noProof="0"/>
              <a:t>Click to edit Master text styles</a:t>
            </a:r>
          </a:p>
        </p:txBody>
      </p:sp>
      <p:sp>
        <p:nvSpPr>
          <p:cNvPr id="10" name="Text Placeholder 6"/>
          <p:cNvSpPr>
            <a:spLocks noGrp="1"/>
          </p:cNvSpPr>
          <p:nvPr>
            <p:ph type="body" sz="quarter" idx="13"/>
          </p:nvPr>
        </p:nvSpPr>
        <p:spPr>
          <a:xfrm>
            <a:off x="273424" y="87474"/>
            <a:ext cx="8547048" cy="27003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a:t>Click to edit Master text styles</a:t>
            </a:r>
          </a:p>
        </p:txBody>
      </p:sp>
      <p:sp>
        <p:nvSpPr>
          <p:cNvPr id="6" name="Footer Placeholder 3"/>
          <p:cNvSpPr>
            <a:spLocks noGrp="1"/>
          </p:cNvSpPr>
          <p:nvPr>
            <p:ph type="ftr" sz="quarter" idx="14"/>
          </p:nvPr>
        </p:nvSpPr>
        <p:spPr>
          <a:xfrm>
            <a:off x="269875" y="4857750"/>
            <a:ext cx="3213100" cy="141685"/>
          </a:xfrm>
          <a:prstGeom prst="rect">
            <a:avLst/>
          </a:prstGeom>
        </p:spPr>
        <p:txBody>
          <a:bodyPr/>
          <a:lstStyle>
            <a:lvl1pPr eaLnBrk="1" hangingPunct="1">
              <a:defRPr>
                <a:latin typeface="Gill Sans MT" pitchFamily="34" charset="0"/>
                <a:ea typeface="+mn-ea"/>
              </a:defRPr>
            </a:lvl1pPr>
          </a:lstStyle>
          <a:p>
            <a:pPr>
              <a:defRPr/>
            </a:pPr>
            <a:endParaRPr lang="en-GB">
              <a:solidFill>
                <a:srgbClr val="585858"/>
              </a:solidFill>
            </a:endParaRPr>
          </a:p>
        </p:txBody>
      </p:sp>
      <p:sp>
        <p:nvSpPr>
          <p:cNvPr id="8" name="Slide Number Placeholder 4"/>
          <p:cNvSpPr>
            <a:spLocks noGrp="1"/>
          </p:cNvSpPr>
          <p:nvPr>
            <p:ph type="sldNum" sz="quarter" idx="15"/>
          </p:nvPr>
        </p:nvSpPr>
        <p:spPr>
          <a:xfrm>
            <a:off x="4357691" y="4866085"/>
            <a:ext cx="414337" cy="179784"/>
          </a:xfrm>
          <a:prstGeom prst="rect">
            <a:avLst/>
          </a:prstGeom>
        </p:spPr>
        <p:txBody>
          <a:bodyPr/>
          <a:lstStyle>
            <a:lvl1pPr eaLnBrk="1" hangingPunct="1">
              <a:defRPr>
                <a:latin typeface="Gill Sans MT"/>
              </a:defRPr>
            </a:lvl1pPr>
          </a:lstStyle>
          <a:p>
            <a:fld id="{11CC87F4-4704-450A-8DBC-E01BDFED790A}" type="slidenum">
              <a:rPr lang="en-GB" altLang="en-US">
                <a:solidFill>
                  <a:srgbClr val="585858"/>
                </a:solidFill>
              </a:rPr>
              <a:pPr/>
              <a:t>‹#›</a:t>
            </a:fld>
            <a:endParaRPr lang="en-GB" altLang="en-US">
              <a:solidFill>
                <a:srgbClr val="585858"/>
              </a:solidFill>
            </a:endParaRPr>
          </a:p>
        </p:txBody>
      </p:sp>
    </p:spTree>
    <p:extLst>
      <p:ext uri="{BB962C8B-B14F-4D97-AF65-F5344CB8AC3E}">
        <p14:creationId xmlns:p14="http://schemas.microsoft.com/office/powerpoint/2010/main" val="1688869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userDrawn="1">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10" name="Picture Placeholder 9"/>
          <p:cNvSpPr>
            <a:spLocks noGrp="1"/>
          </p:cNvSpPr>
          <p:nvPr>
            <p:ph type="pic" sz="quarter" idx="11"/>
          </p:nvPr>
        </p:nvSpPr>
        <p:spPr>
          <a:xfrm>
            <a:off x="1" y="-3175"/>
            <a:ext cx="4621213" cy="5141913"/>
          </a:xfrm>
          <a:custGeom>
            <a:avLst/>
            <a:gdLst/>
            <a:ahLst/>
            <a:cxnLst/>
            <a:rect l="l" t="t" r="r" b="b"/>
            <a:pathLst>
              <a:path w="4621213" h="5141913">
                <a:moveTo>
                  <a:pt x="0" y="0"/>
                </a:moveTo>
                <a:lnTo>
                  <a:pt x="4621213" y="0"/>
                </a:lnTo>
                <a:lnTo>
                  <a:pt x="3184409" y="5141913"/>
                </a:lnTo>
                <a:lnTo>
                  <a:pt x="0" y="5141913"/>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197FC801-E2EE-42B2-BFDF-F67C23A6F660}" type="slidenum">
              <a:rPr/>
              <a:pPr>
                <a:defRPr/>
              </a:pPr>
              <a:t>‹#›</a:t>
            </a:fld>
            <a:endParaRPr dirty="0"/>
          </a:p>
        </p:txBody>
      </p:sp>
    </p:spTree>
    <p:extLst>
      <p:ext uri="{BB962C8B-B14F-4D97-AF65-F5344CB8AC3E}">
        <p14:creationId xmlns:p14="http://schemas.microsoft.com/office/powerpoint/2010/main" val="11937187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3138011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975" y="0"/>
            <a:ext cx="91979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userDrawn="1">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10" name="Rectangle 1"/>
          <p:cNvSpPr>
            <a:spLocks noChangeArrowheads="1"/>
          </p:cNvSpPr>
          <p:nvPr userDrawn="1"/>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1" name="Parallelogram 10"/>
          <p:cNvSpPr/>
          <p:nvPr userDrawn="1"/>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algn="r">
              <a:defRPr lang="en-US" sz="30000" b="1" kern="1200" smtClean="0">
                <a:solidFill>
                  <a:srgbClr val="003299"/>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89EFBB2-B333-479B-84A0-F406AA2E2D12}" type="slidenum">
              <a:rPr/>
              <a:pPr>
                <a:defRPr/>
              </a:pPr>
              <a:t>‹#›</a:t>
            </a:fld>
            <a:endParaRPr dirty="0"/>
          </a:p>
        </p:txBody>
      </p:sp>
    </p:spTree>
    <p:extLst>
      <p:ext uri="{BB962C8B-B14F-4D97-AF65-F5344CB8AC3E}">
        <p14:creationId xmlns:p14="http://schemas.microsoft.com/office/powerpoint/2010/main" val="12185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userDrawn="1"/>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buFontTx/>
              <a:buChar char="•"/>
              <a:defRPr/>
            </a:pPr>
            <a:endParaRPr lang="en-US" altLang="en-US" sz="2200">
              <a:solidFill>
                <a:schemeClr val="tx2"/>
              </a:solidFill>
            </a:endParaRPr>
          </a:p>
        </p:txBody>
      </p:sp>
      <p:sp>
        <p:nvSpPr>
          <p:cNvPr id="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2AD2B4C-24FD-485E-ADAD-B1E3DC73B16B}" type="slidenum">
              <a:rPr/>
              <a:pPr>
                <a:defRPr/>
              </a:pPr>
              <a:t>‹#›</a:t>
            </a:fld>
            <a:endParaRPr dirty="0"/>
          </a:p>
        </p:txBody>
      </p:sp>
    </p:spTree>
    <p:extLst>
      <p:ext uri="{BB962C8B-B14F-4D97-AF65-F5344CB8AC3E}">
        <p14:creationId xmlns:p14="http://schemas.microsoft.com/office/powerpoint/2010/main" val="217957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3"/>
          <p:cNvSpPr txBox="1">
            <a:spLocks noChangeArrowheads="1"/>
          </p:cNvSpPr>
          <p:nvPr userDrawn="1"/>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defRPr/>
            </a:pPr>
            <a:endParaRPr lang="en-GB" altLang="en-US" sz="200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BAAA2B01-B512-4650-90E0-024ED79178B0}" type="slidenum">
              <a:rPr/>
              <a:pPr>
                <a:defRPr/>
              </a:pPr>
              <a:t>‹#›</a:t>
            </a:fld>
            <a:endParaRPr dirty="0"/>
          </a:p>
        </p:txBody>
      </p:sp>
    </p:spTree>
    <p:extLst>
      <p:ext uri="{BB962C8B-B14F-4D97-AF65-F5344CB8AC3E}">
        <p14:creationId xmlns:p14="http://schemas.microsoft.com/office/powerpoint/2010/main" val="2700400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dirty="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BD9341D4-07C6-4282-AE38-5248E8AD561A}" type="slidenum">
              <a:rPr/>
              <a:pPr>
                <a:defRPr/>
              </a:pPr>
              <a:t>‹#›</a:t>
            </a:fld>
            <a:endParaRPr dirty="0"/>
          </a:p>
        </p:txBody>
      </p:sp>
    </p:spTree>
    <p:extLst>
      <p:ext uri="{BB962C8B-B14F-4D97-AF65-F5344CB8AC3E}">
        <p14:creationId xmlns:p14="http://schemas.microsoft.com/office/powerpoint/2010/main" val="1208226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271463" y="77788"/>
            <a:ext cx="6502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dirty="0">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032" name="Rectangle 2"/>
          <p:cNvSpPr>
            <a:spLocks noChangeArrowheads="1"/>
          </p:cNvSpPr>
          <p:nvPr/>
        </p:nvSpPr>
        <p:spPr bwMode="auto">
          <a:xfrm>
            <a:off x="0" y="-25400"/>
            <a:ext cx="9144000" cy="3683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dirty="0">
              <a:solidFill>
                <a:srgbClr val="585858"/>
              </a:solidFill>
              <a:ea typeface="ヒラギノ角ゴ Pro W3"/>
              <a:cs typeface="ヒラギノ角ゴ Pro W3"/>
            </a:endParaRPr>
          </a:p>
        </p:txBody>
      </p:sp>
    </p:spTree>
  </p:cSld>
  <p:clrMap bg1="lt1" tx1="dk1" bg2="lt2" tx2="dk2" accent1="accent1" accent2="accent2" accent3="accent3" accent4="accent4" accent5="accent5" accent6="accent6" hlink="hlink" folHlink="folHlink"/>
  <p:sldLayoutIdLst>
    <p:sldLayoutId id="2147486294" r:id="rId1"/>
    <p:sldLayoutId id="2147486295" r:id="rId2"/>
    <p:sldLayoutId id="2147486297" r:id="rId3"/>
    <p:sldLayoutId id="2147486298" r:id="rId4"/>
    <p:sldLayoutId id="2147486299" r:id="rId5"/>
    <p:sldLayoutId id="2147486300" r:id="rId6"/>
    <p:sldLayoutId id="2147486301" r:id="rId7"/>
    <p:sldLayoutId id="2147486302" r:id="rId8"/>
    <p:sldLayoutId id="2147486303" r:id="rId9"/>
    <p:sldLayoutId id="2147486304" r:id="rId10"/>
    <p:sldLayoutId id="2147486305" r:id="rId11"/>
    <p:sldLayoutId id="2147486306" r:id="rId12"/>
    <p:sldLayoutId id="2147486307" r:id="rId13"/>
    <p:sldLayoutId id="2147486316" r:id="rId14"/>
    <p:sldLayoutId id="2147486308" r:id="rId15"/>
    <p:sldLayoutId id="2147486311" r:id="rId16"/>
    <p:sldLayoutId id="2147486312" r:id="rId17"/>
    <p:sldLayoutId id="2147486314" r:id="rId18"/>
    <p:sldLayoutId id="2147486350" r:id="rId19"/>
    <p:sldLayoutId id="2147486351" r:id="rId20"/>
  </p:sldLayoutIdLst>
  <p:hf hdr="0" ftr="0" dt="0"/>
  <p:txStyles>
    <p:title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271463" y="77788"/>
            <a:ext cx="6502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dirty="0">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www.ecb.europa.eu © </a:t>
            </a:r>
          </a:p>
        </p:txBody>
      </p:sp>
      <p:sp>
        <p:nvSpPr>
          <p:cNvPr id="1032" name="Rectangle 2"/>
          <p:cNvSpPr>
            <a:spLocks noChangeArrowheads="1"/>
          </p:cNvSpPr>
          <p:nvPr/>
        </p:nvSpPr>
        <p:spPr bwMode="auto">
          <a:xfrm>
            <a:off x="0" y="-25400"/>
            <a:ext cx="9144000" cy="3683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dirty="0">
              <a:solidFill>
                <a:srgbClr val="585858"/>
              </a:solidFill>
              <a:ea typeface="ヒラギノ角ゴ Pro W3"/>
              <a:cs typeface="ヒラギノ角ゴ Pro W3"/>
            </a:endParaRPr>
          </a:p>
        </p:txBody>
      </p:sp>
    </p:spTree>
    <p:extLst>
      <p:ext uri="{BB962C8B-B14F-4D97-AF65-F5344CB8AC3E}">
        <p14:creationId xmlns:p14="http://schemas.microsoft.com/office/powerpoint/2010/main" val="3706606258"/>
      </p:ext>
    </p:extLst>
  </p:cSld>
  <p:clrMap bg1="lt1" tx1="dk1" bg2="lt2" tx2="dk2" accent1="accent1" accent2="accent2" accent3="accent3" accent4="accent4" accent5="accent5" accent6="accent6" hlink="hlink" folHlink="folHlink"/>
  <p:sldLayoutIdLst>
    <p:sldLayoutId id="2147486319" r:id="rId1"/>
    <p:sldLayoutId id="2147486320" r:id="rId2"/>
    <p:sldLayoutId id="2147486321" r:id="rId3"/>
    <p:sldLayoutId id="2147486322" r:id="rId4"/>
    <p:sldLayoutId id="2147486323" r:id="rId5"/>
    <p:sldLayoutId id="2147486324" r:id="rId6"/>
    <p:sldLayoutId id="2147486325" r:id="rId7"/>
    <p:sldLayoutId id="2147486326" r:id="rId8"/>
    <p:sldLayoutId id="2147486327" r:id="rId9"/>
    <p:sldLayoutId id="2147486328" r:id="rId10"/>
    <p:sldLayoutId id="2147486329" r:id="rId11"/>
    <p:sldLayoutId id="2147486330" r:id="rId12"/>
    <p:sldLayoutId id="2147486331" r:id="rId13"/>
    <p:sldLayoutId id="2147486332" r:id="rId14"/>
    <p:sldLayoutId id="2147486333" r:id="rId15"/>
    <p:sldLayoutId id="2147486334" r:id="rId16"/>
    <p:sldLayoutId id="2147486335" r:id="rId17"/>
    <p:sldLayoutId id="2147486336" r:id="rId18"/>
    <p:sldLayoutId id="2147486337" r:id="rId19"/>
    <p:sldLayoutId id="2147486338" r:id="rId20"/>
    <p:sldLayoutId id="2147486339" r:id="rId21"/>
    <p:sldLayoutId id="2147486340" r:id="rId22"/>
    <p:sldLayoutId id="2147486341" r:id="rId23"/>
    <p:sldLayoutId id="2147486342" r:id="rId24"/>
    <p:sldLayoutId id="2147486343" r:id="rId25"/>
    <p:sldLayoutId id="2147486344" r:id="rId26"/>
    <p:sldLayoutId id="2147486345" r:id="rId27"/>
    <p:sldLayoutId id="2147486346" r:id="rId28"/>
    <p:sldLayoutId id="2147486347" r:id="rId29"/>
    <p:sldLayoutId id="2147486348" r:id="rId30"/>
  </p:sldLayoutIdLst>
  <p:hf hdr="0" ftr="0" dt="0"/>
  <p:txStyles>
    <p:titleStyle>
      <a:lvl1pPr algn="l" rtl="0" eaLnBrk="0" fontAlgn="base" hangingPunct="0">
        <a:lnSpc>
          <a:spcPts val="2700"/>
        </a:lnSpc>
        <a:spcBef>
          <a:spcPct val="0"/>
        </a:spcBef>
        <a:spcAft>
          <a:spcPct val="0"/>
        </a:spcAft>
        <a:defRPr sz="4000">
          <a:solidFill>
            <a:schemeClr val="tx2"/>
          </a:solidFill>
          <a:latin typeface="+mn-lt"/>
          <a:ea typeface="+mj-ea"/>
          <a:cs typeface="+mj-cs"/>
        </a:defRPr>
      </a:lvl1pPr>
      <a:lvl2pPr algn="l" rtl="0" eaLnBrk="0" fontAlgn="base" hangingPunct="0">
        <a:lnSpc>
          <a:spcPts val="2700"/>
        </a:lnSpc>
        <a:spcBef>
          <a:spcPct val="0"/>
        </a:spcBef>
        <a:spcAft>
          <a:spcPct val="0"/>
        </a:spcAft>
        <a:defRPr sz="4000">
          <a:solidFill>
            <a:schemeClr val="tx2"/>
          </a:solidFill>
          <a:latin typeface="Arial" pitchFamily="34" charset="0"/>
          <a:cs typeface="Arial" charset="0"/>
        </a:defRPr>
      </a:lvl2pPr>
      <a:lvl3pPr algn="l" rtl="0" eaLnBrk="0" fontAlgn="base" hangingPunct="0">
        <a:lnSpc>
          <a:spcPts val="2700"/>
        </a:lnSpc>
        <a:spcBef>
          <a:spcPct val="0"/>
        </a:spcBef>
        <a:spcAft>
          <a:spcPct val="0"/>
        </a:spcAft>
        <a:defRPr sz="4000">
          <a:solidFill>
            <a:schemeClr val="tx2"/>
          </a:solidFill>
          <a:latin typeface="Arial" pitchFamily="34" charset="0"/>
          <a:cs typeface="Arial" charset="0"/>
        </a:defRPr>
      </a:lvl3pPr>
      <a:lvl4pPr algn="l" rtl="0" eaLnBrk="0" fontAlgn="base" hangingPunct="0">
        <a:lnSpc>
          <a:spcPts val="2700"/>
        </a:lnSpc>
        <a:spcBef>
          <a:spcPct val="0"/>
        </a:spcBef>
        <a:spcAft>
          <a:spcPct val="0"/>
        </a:spcAft>
        <a:defRPr sz="4000">
          <a:solidFill>
            <a:schemeClr val="tx2"/>
          </a:solidFill>
          <a:latin typeface="Arial" pitchFamily="34" charset="0"/>
          <a:cs typeface="Arial" charset="0"/>
        </a:defRPr>
      </a:lvl4pPr>
      <a:lvl5pPr algn="l" rtl="0" eaLnBrk="0" fontAlgn="base" hangingPunct="0">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0" fontAlgn="base" hangingPunct="0">
        <a:spcBef>
          <a:spcPct val="30000"/>
        </a:spcBef>
        <a:spcAft>
          <a:spcPct val="0"/>
        </a:spcAft>
        <a:buClr>
          <a:schemeClr val="tx2"/>
        </a:buClr>
        <a:defRPr sz="2200">
          <a:solidFill>
            <a:schemeClr val="tx1"/>
          </a:solidFill>
          <a:latin typeface="+mn-lt"/>
          <a:ea typeface="+mn-ea"/>
          <a:cs typeface="+mn-cs"/>
        </a:defRPr>
      </a:lvl1pPr>
      <a:lvl2pPr marL="298450" algn="l" rtl="0" eaLnBrk="0" fontAlgn="base" hangingPunct="0">
        <a:spcBef>
          <a:spcPct val="0"/>
        </a:spcBef>
        <a:spcAft>
          <a:spcPct val="0"/>
        </a:spcAft>
        <a:defRPr>
          <a:solidFill>
            <a:schemeClr val="tx1"/>
          </a:solidFill>
          <a:latin typeface="+mn-lt"/>
          <a:cs typeface="+mn-cs"/>
        </a:defRPr>
      </a:lvl2pPr>
      <a:lvl3pPr marL="596900" algn="l" rtl="0" eaLnBrk="0" fontAlgn="base" hangingPunct="0">
        <a:spcBef>
          <a:spcPct val="0"/>
        </a:spcBef>
        <a:spcAft>
          <a:spcPct val="0"/>
        </a:spcAft>
        <a:defRPr sz="1600">
          <a:solidFill>
            <a:schemeClr val="tx1"/>
          </a:solidFill>
          <a:latin typeface="+mn-lt"/>
          <a:cs typeface="+mn-cs"/>
        </a:defRPr>
      </a:lvl3pPr>
      <a:lvl4pPr marL="914400" algn="l" rtl="0" eaLnBrk="0" fontAlgn="base" hangingPunct="0">
        <a:spcBef>
          <a:spcPct val="0"/>
        </a:spcBef>
        <a:spcAft>
          <a:spcPct val="0"/>
        </a:spcAft>
        <a:defRPr sz="1600">
          <a:solidFill>
            <a:schemeClr val="tx1"/>
          </a:solidFill>
          <a:latin typeface="+mn-lt"/>
          <a:cs typeface="+mn-cs"/>
        </a:defRPr>
      </a:lvl4pPr>
      <a:lvl5pPr marL="1219200" algn="l" rtl="0" eaLnBrk="0" fontAlgn="base" hangingPunct="0">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0.xml.rels><?xml version="1.0" encoding="UTF-8" standalone="yes"?>
<Relationships xmlns="http://schemas.openxmlformats.org/package/2006/relationships"><Relationship Id="rId3" Type="http://schemas.openxmlformats.org/officeDocument/2006/relationships/hyperlink" Target="https://www.esrb.europa.eu/pub/pdf/reports/esrb.ecb.climate_report202207~622b791878.en.pdf" TargetMode="External"/><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25.emf"/><Relationship Id="rId4" Type="http://schemas.openxmlformats.org/officeDocument/2006/relationships/image" Target="../media/image24.emf"/></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s://www.esrb.europa.eu/pub/pdf/reports/esrb.ecb.climate_report202207~622b791878.en.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hyperlink" Target="https://www.ecb.europa.eu/pub/pdf/scpops/ecb.op281~05a7735b1c.en.pdf"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svg"/><Relationship Id="rId3" Type="http://schemas.openxmlformats.org/officeDocument/2006/relationships/notesSlide" Target="../notesSlides/notesSlide15.xml"/><Relationship Id="rId7" Type="http://schemas.openxmlformats.org/officeDocument/2006/relationships/image" Target="../media/image56.png"/><Relationship Id="rId12" Type="http://schemas.openxmlformats.org/officeDocument/2006/relationships/image" Target="../media/image37.png"/><Relationship Id="rId2" Type="http://schemas.openxmlformats.org/officeDocument/2006/relationships/slideLayout" Target="../slideLayouts/slideLayout20.xml"/><Relationship Id="rId1" Type="http://schemas.openxmlformats.org/officeDocument/2006/relationships/tags" Target="../tags/tag42.xml"/><Relationship Id="rId11" Type="http://schemas.openxmlformats.org/officeDocument/2006/relationships/image" Target="../media/image36.png"/><Relationship Id="rId5" Type="http://schemas.openxmlformats.org/officeDocument/2006/relationships/image" Target="../media/image33.emf"/><Relationship Id="rId10" Type="http://schemas.openxmlformats.org/officeDocument/2006/relationships/image" Target="../media/image22.png"/><Relationship Id="rId4" Type="http://schemas.openxmlformats.org/officeDocument/2006/relationships/oleObject" Target="../embeddings/oleObject2.bin"/><Relationship Id="rId9" Type="http://schemas.openxmlformats.org/officeDocument/2006/relationships/image" Target="../media/image35.svg"/><Relationship Id="rId14" Type="http://schemas.openxmlformats.org/officeDocument/2006/relationships/hyperlink" Target="https://www.esrb.europa.eu/pub/pdf/reports/esrb.ecb.climate_report202207~622b791878.en.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hyperlink" Target="https://www.esrb.europa.eu/pub/pdf/reports/esrb.ecb.climate_report202207~622b791878.en.pdf"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notesSlide" Target="../notesSlides/notesSlide17.xml"/><Relationship Id="rId7" Type="http://schemas.openxmlformats.org/officeDocument/2006/relationships/hyperlink" Target="https://www.esrb.europa.eu/pub/pdf/reports/esrb.ecb.climate_report202207~622b791878.en.pdf" TargetMode="External"/><Relationship Id="rId2" Type="http://schemas.openxmlformats.org/officeDocument/2006/relationships/slideLayout" Target="../slideLayouts/slideLayout20.xml"/><Relationship Id="rId1" Type="http://schemas.openxmlformats.org/officeDocument/2006/relationships/tags" Target="../tags/tag43.xml"/><Relationship Id="rId6" Type="http://schemas.openxmlformats.org/officeDocument/2006/relationships/image" Target="../media/image40.emf"/><Relationship Id="rId5" Type="http://schemas.openxmlformats.org/officeDocument/2006/relationships/image" Target="../media/image33.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0.xml"/><Relationship Id="rId1" Type="http://schemas.openxmlformats.org/officeDocument/2006/relationships/tags" Target="../tags/tag44.xml"/><Relationship Id="rId6" Type="http://schemas.openxmlformats.org/officeDocument/2006/relationships/image" Target="../media/image42.emf"/><Relationship Id="rId5" Type="http://schemas.openxmlformats.org/officeDocument/2006/relationships/image" Target="../media/image33.e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7016/FEDS.2022.068" TargetMode="External"/><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esrb.europa.eu/pub/pdf/reports/esrb.ecb.climate_report202207~622b791878.en.pdf"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hyperlink" Target="https://www.esrb.europa.eu/pub/pdf/reports/esrb.ecb.climate_report202207~622b791878.en.pdf" TargetMode="External"/><Relationship Id="rId5" Type="http://schemas.openxmlformats.org/officeDocument/2006/relationships/image" Target="../media/image46.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hyperlink" Target="https://www.esrb.europa.eu/pub/pdf/reports/esrb.ecb.climate_report202207~622b791878.en.pdf"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ssrn.com/abstract=3922686" TargetMode="Externa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esrb.europa.eu/pub/pdf/reports/esrb.ecb.climate_report202207~622b791878.en.pdf"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hyperlink" Target="https://www.ecb.europa.eu/pub/pdf/scpops/ecb.op281~05a7735b1c.en.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esrb.europa.eu/pub/pdf/reports/esrb.climateriskfinancialstability202107~79c10eba1a.en.pdf?71a273dc36a85ef05c8bed530466f900" TargetMode="External"/><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hyperlink" Target="https://www.ecb.europa.eu/pub/financial-stability/fsr/html/index.en.html"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hyperlink" Target="https://www.esrb.europa.eu/pub/pdf/reports/esrb.climateriskfinancialstability202107~79c10eba1a.en.pdf?71a273dc36a85ef05c8bed530466f900" TargetMode="External"/><Relationship Id="rId5" Type="http://schemas.openxmlformats.org/officeDocument/2006/relationships/image" Target="../media/image23.emf"/><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6"/>
          <p:cNvSpPr>
            <a:spLocks noGrp="1"/>
          </p:cNvSpPr>
          <p:nvPr>
            <p:ph type="ctrTitle"/>
          </p:nvPr>
        </p:nvSpPr>
        <p:spPr>
          <a:xfrm>
            <a:off x="152452" y="1991058"/>
            <a:ext cx="3428948" cy="1943312"/>
          </a:xfrm>
        </p:spPr>
        <p:txBody>
          <a:bodyPr/>
          <a:lstStyle/>
          <a:p>
            <a:pPr>
              <a:lnSpc>
                <a:spcPct val="100000"/>
              </a:lnSpc>
            </a:pPr>
            <a:r>
              <a:rPr lang="en-GB" altLang="en-US" sz="2000" dirty="0">
                <a:solidFill>
                  <a:schemeClr val="accent6">
                    <a:lumMod val="50000"/>
                  </a:schemeClr>
                </a:solidFill>
                <a:latin typeface="Calibri" panose="020F0502020204030204" pitchFamily="34" charset="0"/>
                <a:cs typeface="Calibri" panose="020F0502020204030204" pitchFamily="34" charset="0"/>
              </a:rPr>
              <a:t>Tackling climate change risks to financial stability: What role for prudential policy?</a:t>
            </a:r>
            <a:br>
              <a:rPr lang="en-GB" altLang="en-US" sz="2000" dirty="0">
                <a:solidFill>
                  <a:schemeClr val="accent6">
                    <a:lumMod val="50000"/>
                  </a:schemeClr>
                </a:solidFill>
                <a:latin typeface="Calibri" panose="020F0502020204030204" pitchFamily="34" charset="0"/>
                <a:cs typeface="Calibri" panose="020F0502020204030204" pitchFamily="34" charset="0"/>
              </a:rPr>
            </a:br>
            <a:br>
              <a:rPr lang="en-US" altLang="en-US" dirty="0">
                <a:latin typeface="Calibri" panose="020F0502020204030204" pitchFamily="34" charset="0"/>
                <a:cs typeface="Calibri" panose="020F0502020204030204" pitchFamily="34" charset="0"/>
              </a:rPr>
            </a:br>
            <a:r>
              <a:rPr lang="en-GB" altLang="en-US" sz="1400" dirty="0">
                <a:latin typeface="Calibri" panose="020F0502020204030204" pitchFamily="34" charset="0"/>
                <a:cs typeface="Calibri" panose="020F0502020204030204" pitchFamily="34" charset="0"/>
              </a:rPr>
              <a:t>2023 </a:t>
            </a:r>
            <a:r>
              <a:rPr lang="en-GB" altLang="en-US" sz="1400" dirty="0" err="1">
                <a:latin typeface="Calibri" panose="020F0502020204030204" pitchFamily="34" charset="0"/>
                <a:cs typeface="Calibri" panose="020F0502020204030204" pitchFamily="34" charset="0"/>
              </a:rPr>
              <a:t>RiskLab</a:t>
            </a:r>
            <a:r>
              <a:rPr lang="en-GB" altLang="en-US" sz="1400" dirty="0">
                <a:latin typeface="Calibri" panose="020F0502020204030204" pitchFamily="34" charset="0"/>
                <a:cs typeface="Calibri" panose="020F0502020204030204" pitchFamily="34" charset="0"/>
              </a:rPr>
              <a:t>/</a:t>
            </a:r>
            <a:r>
              <a:rPr lang="en-GB" altLang="en-US" sz="1400" dirty="0" err="1">
                <a:latin typeface="Calibri" panose="020F0502020204030204" pitchFamily="34" charset="0"/>
                <a:cs typeface="Calibri" panose="020F0502020204030204" pitchFamily="34" charset="0"/>
              </a:rPr>
              <a:t>BoF</a:t>
            </a:r>
            <a:r>
              <a:rPr lang="en-GB" altLang="en-US" sz="1400" dirty="0">
                <a:latin typeface="Calibri" panose="020F0502020204030204" pitchFamily="34" charset="0"/>
                <a:cs typeface="Calibri" panose="020F0502020204030204" pitchFamily="34" charset="0"/>
              </a:rPr>
              <a:t>/ESRB Conference on Systemic Risk Analytics</a:t>
            </a:r>
            <a:br>
              <a:rPr lang="en-US" altLang="en-US" dirty="0">
                <a:latin typeface="Calibri" panose="020F0502020204030204" pitchFamily="34" charset="0"/>
                <a:cs typeface="Calibri" panose="020F0502020204030204" pitchFamily="34" charset="0"/>
              </a:rPr>
            </a:br>
            <a:endParaRPr lang="en-GB" altLang="en-US" sz="1800" i="1" dirty="0">
              <a:latin typeface="Calibri" panose="020F0502020204030204" pitchFamily="34" charset="0"/>
              <a:cs typeface="Calibri" panose="020F0502020204030204" pitchFamily="34" charset="0"/>
            </a:endParaRPr>
          </a:p>
        </p:txBody>
      </p:sp>
      <p:sp>
        <p:nvSpPr>
          <p:cNvPr id="24583" name="Classification"/>
          <p:cNvSpPr txBox="1">
            <a:spLocks noChangeArrowheads="1"/>
          </p:cNvSpPr>
          <p:nvPr/>
        </p:nvSpPr>
        <p:spPr bwMode="auto">
          <a:xfrm>
            <a:off x="6875463" y="95250"/>
            <a:ext cx="1908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eaLnBrk="1" hangingPunct="1">
              <a:spcBef>
                <a:spcPct val="0"/>
              </a:spcBef>
              <a:buClrTx/>
            </a:pPr>
            <a:r>
              <a:rPr lang="en-GB" altLang="en-US" sz="700" b="1" dirty="0">
                <a:solidFill>
                  <a:schemeClr val="bg1"/>
                </a:solidFill>
                <a:latin typeface="Calibri" panose="020F0502020204030204" pitchFamily="34" charset="0"/>
                <a:cs typeface="Calibri" panose="020F0502020204030204" pitchFamily="34" charset="0"/>
              </a:rPr>
              <a:t>[Please select]</a:t>
            </a:r>
          </a:p>
        </p:txBody>
      </p:sp>
      <p:sp>
        <p:nvSpPr>
          <p:cNvPr id="24584" name="DocumentStatus"/>
          <p:cNvSpPr txBox="1">
            <a:spLocks noChangeArrowheads="1"/>
          </p:cNvSpPr>
          <p:nvPr/>
        </p:nvSpPr>
        <p:spPr bwMode="auto">
          <a:xfrm>
            <a:off x="6875463" y="234950"/>
            <a:ext cx="1908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eaLnBrk="1" hangingPunct="1">
              <a:spcBef>
                <a:spcPct val="0"/>
              </a:spcBef>
              <a:buClrTx/>
            </a:pPr>
            <a:r>
              <a:rPr lang="en-GB" altLang="en-US" sz="700" b="1" dirty="0">
                <a:solidFill>
                  <a:schemeClr val="bg1"/>
                </a:solidFill>
                <a:latin typeface="Calibri" panose="020F0502020204030204" pitchFamily="34" charset="0"/>
                <a:cs typeface="Calibri" panose="020F0502020204030204" pitchFamily="34" charset="0"/>
              </a:rPr>
              <a:t>[Please select]</a:t>
            </a:r>
          </a:p>
        </p:txBody>
      </p:sp>
      <p:sp>
        <p:nvSpPr>
          <p:cNvPr id="24585" name="Text Placeholder 7"/>
          <p:cNvSpPr>
            <a:spLocks noGrp="1"/>
          </p:cNvSpPr>
          <p:nvPr>
            <p:ph type="body" sz="quarter" idx="4294967295"/>
          </p:nvPr>
        </p:nvSpPr>
        <p:spPr>
          <a:xfrm>
            <a:off x="468313" y="4408488"/>
            <a:ext cx="2543175" cy="666750"/>
          </a:xfrm>
        </p:spPr>
        <p:txBody>
          <a:bodyPr anchor="ctr"/>
          <a:lstStyle/>
          <a:p>
            <a:pPr eaLnBrk="1" hangingPunct="1">
              <a:spcBef>
                <a:spcPct val="0"/>
              </a:spcBef>
            </a:pPr>
            <a:r>
              <a:rPr lang="en-GB" altLang="en-US" sz="1400" dirty="0">
                <a:solidFill>
                  <a:schemeClr val="bg1"/>
                </a:solidFill>
                <a:latin typeface="Calibri" panose="020F0502020204030204" pitchFamily="34" charset="0"/>
                <a:cs typeface="Calibri" panose="020F0502020204030204" pitchFamily="34" charset="0"/>
              </a:rPr>
              <a:t>8 July 2023</a:t>
            </a:r>
          </a:p>
        </p:txBody>
      </p:sp>
      <p:pic>
        <p:nvPicPr>
          <p:cNvPr id="7" name="Picture Placeholder 12">
            <a:extLst>
              <a:ext uri="{FF2B5EF4-FFF2-40B4-BE49-F238E27FC236}">
                <a16:creationId xmlns:a16="http://schemas.microsoft.com/office/drawing/2014/main" id="{ED864CE7-D357-4F5D-B4CD-B49174E6CD3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p:blipFill>
        <p:spPr>
          <a:xfrm>
            <a:off x="3370263" y="0"/>
            <a:ext cx="5773737" cy="4337108"/>
          </a:xfrm>
        </p:spPr>
      </p:pic>
      <p:pic>
        <p:nvPicPr>
          <p:cNvPr id="8" name="Picture 7">
            <a:extLst>
              <a:ext uri="{FF2B5EF4-FFF2-40B4-BE49-F238E27FC236}">
                <a16:creationId xmlns:a16="http://schemas.microsoft.com/office/drawing/2014/main" id="{EC08BE33-D04C-405A-ADB0-914FE3C3D49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3488" y="147092"/>
            <a:ext cx="2196000" cy="422343"/>
          </a:xfrm>
          <a:prstGeom prst="rect">
            <a:avLst/>
          </a:prstGeom>
          <a:noFill/>
          <a:ln>
            <a:noFill/>
          </a:ln>
        </p:spPr>
      </p:pic>
      <p:sp>
        <p:nvSpPr>
          <p:cNvPr id="10" name="Text Placeholder 7">
            <a:extLst>
              <a:ext uri="{FF2B5EF4-FFF2-40B4-BE49-F238E27FC236}">
                <a16:creationId xmlns:a16="http://schemas.microsoft.com/office/drawing/2014/main" id="{D05639D7-65B5-46CD-A123-0D4D2158285E}"/>
              </a:ext>
            </a:extLst>
          </p:cNvPr>
          <p:cNvSpPr>
            <a:spLocks noGrp="1"/>
          </p:cNvSpPr>
          <p:nvPr>
            <p:ph type="body" sz="quarter" idx="4294967295"/>
          </p:nvPr>
        </p:nvSpPr>
        <p:spPr>
          <a:xfrm>
            <a:off x="3370263" y="4383088"/>
            <a:ext cx="5579773" cy="665162"/>
          </a:xfrm>
        </p:spPr>
        <p:txBody>
          <a:bodyPr anchor="ctr"/>
          <a:lstStyle/>
          <a:p>
            <a:pPr algn="r">
              <a:spcBef>
                <a:spcPts val="0"/>
              </a:spcBef>
              <a:defRPr/>
            </a:pPr>
            <a:endParaRPr lang="en-GB" sz="1400" b="1" dirty="0">
              <a:solidFill>
                <a:srgbClr val="003299"/>
              </a:solidFill>
              <a:latin typeface="Calibri" panose="020F0502020204030204" pitchFamily="34" charset="0"/>
              <a:cs typeface="Calibri" panose="020F0502020204030204" pitchFamily="34" charset="0"/>
            </a:endParaRPr>
          </a:p>
          <a:p>
            <a:pPr algn="r">
              <a:spcBef>
                <a:spcPts val="0"/>
              </a:spcBef>
              <a:defRPr/>
            </a:pPr>
            <a:endParaRPr lang="en-GB" sz="1400" b="1" dirty="0">
              <a:solidFill>
                <a:srgbClr val="003299"/>
              </a:solidFill>
              <a:latin typeface="Calibri" panose="020F0502020204030204" pitchFamily="34" charset="0"/>
              <a:cs typeface="Calibri" panose="020F0502020204030204" pitchFamily="34" charset="0"/>
            </a:endParaRPr>
          </a:p>
          <a:p>
            <a:pPr algn="r">
              <a:spcBef>
                <a:spcPts val="0"/>
              </a:spcBef>
              <a:defRPr/>
            </a:pPr>
            <a:r>
              <a:rPr lang="en-GB" sz="1400" b="1" dirty="0">
                <a:solidFill>
                  <a:srgbClr val="003299"/>
                </a:solidFill>
                <a:latin typeface="Calibri" panose="020F0502020204030204" pitchFamily="34" charset="0"/>
                <a:cs typeface="Calibri" panose="020F0502020204030204" pitchFamily="34" charset="0"/>
              </a:rPr>
              <a:t>Paul Hiebert </a:t>
            </a:r>
            <a:r>
              <a:rPr lang="en-GB" sz="1400" i="1" dirty="0">
                <a:solidFill>
                  <a:srgbClr val="003299"/>
                </a:solidFill>
                <a:latin typeface="Calibri" panose="020F0502020204030204" pitchFamily="34" charset="0"/>
                <a:cs typeface="Calibri" panose="020F0502020204030204" pitchFamily="34" charset="0"/>
              </a:rPr>
              <a:t>(European Central Bank)</a:t>
            </a:r>
          </a:p>
          <a:p>
            <a:pPr algn="r">
              <a:spcBef>
                <a:spcPts val="0"/>
              </a:spcBef>
              <a:defRPr/>
            </a:pPr>
            <a:endParaRPr lang="en-GB" sz="1400" i="1" dirty="0">
              <a:solidFill>
                <a:srgbClr val="003299"/>
              </a:solidFill>
              <a:latin typeface="Calibri" panose="020F0502020204030204" pitchFamily="34" charset="0"/>
              <a:cs typeface="Calibri" panose="020F0502020204030204" pitchFamily="34" charset="0"/>
            </a:endParaRPr>
          </a:p>
          <a:p>
            <a:pPr eaLnBrk="1" hangingPunct="1">
              <a:spcBef>
                <a:spcPts val="0"/>
              </a:spcBef>
              <a:defRPr/>
            </a:pPr>
            <a:endParaRPr lang="en-GB" sz="1400" dirty="0">
              <a:solidFill>
                <a:srgbClr val="00329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4120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9E6760-C16D-41D6-A882-567153AF34FE}"/>
              </a:ext>
            </a:extLst>
          </p:cNvPr>
          <p:cNvSpPr>
            <a:spLocks noGrp="1"/>
          </p:cNvSpPr>
          <p:nvPr>
            <p:ph type="sldNum" sz="quarter" idx="10"/>
          </p:nvPr>
        </p:nvSpPr>
        <p:spPr/>
        <p:txBody>
          <a:bodyPr/>
          <a:lstStyle/>
          <a:p>
            <a:pPr>
              <a:defRPr/>
            </a:pPr>
            <a:fld id="{44320B71-EC71-4A7E-8C8A-9C555B387A1C}" type="slidenum">
              <a:rPr lang="en-GB" smtClean="0">
                <a:latin typeface="Calibri" panose="020F0502020204030204" pitchFamily="34" charset="0"/>
                <a:cs typeface="Calibri" panose="020F0502020204030204" pitchFamily="34" charset="0"/>
              </a:rPr>
              <a:pPr>
                <a:defRPr/>
              </a:pPr>
              <a:t>10</a:t>
            </a:fld>
            <a:endParaRPr lang="en-GB" dirty="0">
              <a:latin typeface="Calibri" panose="020F0502020204030204" pitchFamily="34" charset="0"/>
              <a:cs typeface="Calibri" panose="020F0502020204030204" pitchFamily="34" charset="0"/>
            </a:endParaRPr>
          </a:p>
        </p:txBody>
      </p:sp>
      <p:sp>
        <p:nvSpPr>
          <p:cNvPr id="18" name="Title 2">
            <a:extLst>
              <a:ext uri="{FF2B5EF4-FFF2-40B4-BE49-F238E27FC236}">
                <a16:creationId xmlns:a16="http://schemas.microsoft.com/office/drawing/2014/main" id="{1D18A7C3-5EC3-424C-BB8E-5ABC9627A55B}"/>
              </a:ext>
            </a:extLst>
          </p:cNvPr>
          <p:cNvSpPr>
            <a:spLocks noGrp="1"/>
          </p:cNvSpPr>
          <p:nvPr>
            <p:ph type="title"/>
          </p:nvPr>
        </p:nvSpPr>
        <p:spPr>
          <a:xfrm>
            <a:off x="221008" y="112100"/>
            <a:ext cx="8463702" cy="294626"/>
          </a:xfrm>
        </p:spPr>
        <p:txBody>
          <a:bodyPr/>
          <a:lstStyle/>
          <a:p>
            <a:r>
              <a:rPr lang="en-GB" sz="1600" dirty="0">
                <a:latin typeface="Calibri" panose="020F0502020204030204" pitchFamily="34" charset="0"/>
                <a:cs typeface="Calibri" panose="020F0502020204030204" pitchFamily="34" charset="0"/>
              </a:rPr>
              <a:t>Medium- to long-term scenarios: Cost benefit analysis</a:t>
            </a:r>
            <a:endParaRPr lang="en-GB" sz="1600" i="1" dirty="0">
              <a:latin typeface="Calibri" panose="020F0502020204030204" pitchFamily="34" charset="0"/>
              <a:cs typeface="Calibri" panose="020F0502020204030204" pitchFamily="34" charset="0"/>
            </a:endParaRPr>
          </a:p>
        </p:txBody>
      </p:sp>
      <p:sp>
        <p:nvSpPr>
          <p:cNvPr id="14" name="Line 7">
            <a:extLst>
              <a:ext uri="{FF2B5EF4-FFF2-40B4-BE49-F238E27FC236}">
                <a16:creationId xmlns:a16="http://schemas.microsoft.com/office/drawing/2014/main" id="{A5460335-7915-4128-AB78-310F1EE2E562}"/>
              </a:ext>
            </a:extLst>
          </p:cNvPr>
          <p:cNvSpPr>
            <a:spLocks noChangeShapeType="1"/>
          </p:cNvSpPr>
          <p:nvPr/>
        </p:nvSpPr>
        <p:spPr bwMode="auto">
          <a:xfrm flipH="1">
            <a:off x="326776" y="1257467"/>
            <a:ext cx="8182224" cy="8914"/>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endParaRPr lang="en-GB"/>
          </a:p>
        </p:txBody>
      </p:sp>
      <p:sp>
        <p:nvSpPr>
          <p:cNvPr id="15" name="Rectangle 5">
            <a:extLst>
              <a:ext uri="{FF2B5EF4-FFF2-40B4-BE49-F238E27FC236}">
                <a16:creationId xmlns:a16="http://schemas.microsoft.com/office/drawing/2014/main" id="{A467BF76-0229-45D9-BEA8-EA4F03DE8E95}"/>
              </a:ext>
            </a:extLst>
          </p:cNvPr>
          <p:cNvSpPr>
            <a:spLocks noChangeArrowheads="1"/>
          </p:cNvSpPr>
          <p:nvPr/>
        </p:nvSpPr>
        <p:spPr bwMode="auto">
          <a:xfrm>
            <a:off x="241457" y="607037"/>
            <a:ext cx="6015410" cy="33178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0"/>
              </a:spcBef>
              <a:buNone/>
            </a:pPr>
            <a:r>
              <a:rPr lang="en-US" altLang="en-US" sz="1100" dirty="0">
                <a:solidFill>
                  <a:schemeClr val="tx2"/>
                </a:solidFill>
                <a:latin typeface="Calibri" panose="020F0502020204030204" pitchFamily="34" charset="0"/>
                <a:ea typeface="MS PGothic" pitchFamily="34" charset="-128"/>
                <a:cs typeface="Calibri" panose="020F0502020204030204" pitchFamily="34" charset="0"/>
              </a:rPr>
              <a:t>Impacts of the NGFS net zero 2050 and delayed transition scenarios</a:t>
            </a:r>
          </a:p>
        </p:txBody>
      </p:sp>
      <p:sp>
        <p:nvSpPr>
          <p:cNvPr id="20" name="TextBox 19">
            <a:extLst>
              <a:ext uri="{FF2B5EF4-FFF2-40B4-BE49-F238E27FC236}">
                <a16:creationId xmlns:a16="http://schemas.microsoft.com/office/drawing/2014/main" id="{833B37B8-EC10-43A6-8ADC-1F6462A3D59C}"/>
              </a:ext>
            </a:extLst>
          </p:cNvPr>
          <p:cNvSpPr txBox="1"/>
          <p:nvPr/>
        </p:nvSpPr>
        <p:spPr>
          <a:xfrm>
            <a:off x="127416" y="4726472"/>
            <a:ext cx="3124832" cy="307777"/>
          </a:xfrm>
          <a:prstGeom prst="rect">
            <a:avLst/>
          </a:prstGeom>
          <a:noFill/>
        </p:spPr>
        <p:txBody>
          <a:bodyPr wrap="square" rtlCol="0">
            <a:spAutoFit/>
          </a:bodyPr>
          <a:lstStyle/>
          <a:p>
            <a:r>
              <a:rPr lang="en-GB" sz="700" b="1" dirty="0">
                <a:latin typeface="Calibri" panose="020F0502020204030204" pitchFamily="34" charset="0"/>
                <a:cs typeface="Calibri" panose="020F0502020204030204" pitchFamily="34" charset="0"/>
              </a:rPr>
              <a:t>Source</a:t>
            </a:r>
            <a:r>
              <a:rPr lang="en-GB" sz="700" dirty="0">
                <a:latin typeface="Calibri" panose="020F0502020204030204" pitchFamily="34" charset="0"/>
                <a:cs typeface="Calibri" panose="020F0502020204030204" pitchFamily="34" charset="0"/>
              </a:rPr>
              <a:t>: ECB/ESRB (2022), </a:t>
            </a:r>
            <a:r>
              <a:rPr lang="en-GB" sz="700" dirty="0">
                <a:latin typeface="Calibri" panose="020F0502020204030204" pitchFamily="34" charset="0"/>
                <a:cs typeface="Calibri" panose="020F0502020204030204" pitchFamily="34" charset="0"/>
                <a:hlinkClick r:id="rId3"/>
              </a:rPr>
              <a:t>The Macroprudential Challenge of Climate Change</a:t>
            </a:r>
            <a:r>
              <a:rPr lang="en-GB" sz="700" dirty="0">
                <a:latin typeface="Calibri" panose="020F0502020204030204" pitchFamily="34" charset="0"/>
                <a:cs typeface="Calibri" panose="020F0502020204030204" pitchFamily="34" charset="0"/>
              </a:rPr>
              <a:t>, NGFS.</a:t>
            </a:r>
          </a:p>
        </p:txBody>
      </p:sp>
      <p:sp>
        <p:nvSpPr>
          <p:cNvPr id="31" name="TextBox 30">
            <a:extLst>
              <a:ext uri="{FF2B5EF4-FFF2-40B4-BE49-F238E27FC236}">
                <a16:creationId xmlns:a16="http://schemas.microsoft.com/office/drawing/2014/main" id="{8FB8E409-FCF4-4F9D-950D-2A762D5A7408}"/>
              </a:ext>
            </a:extLst>
          </p:cNvPr>
          <p:cNvSpPr txBox="1"/>
          <p:nvPr/>
        </p:nvSpPr>
        <p:spPr>
          <a:xfrm>
            <a:off x="433534" y="1072536"/>
            <a:ext cx="2354856" cy="215444"/>
          </a:xfrm>
          <a:prstGeom prst="rect">
            <a:avLst/>
          </a:prstGeom>
          <a:noFill/>
        </p:spPr>
        <p:txBody>
          <a:bodyPr wrap="square" rtlCol="0">
            <a:spAutoFit/>
          </a:bodyPr>
          <a:lstStyle/>
          <a:p>
            <a:r>
              <a:rPr lang="en-US" sz="800" i="1" dirty="0">
                <a:latin typeface="Calibri" panose="020F0502020204030204" pitchFamily="34" charset="0"/>
                <a:cs typeface="Calibri" panose="020F0502020204030204" pitchFamily="34" charset="0"/>
              </a:rPr>
              <a:t>Gt CO2 / year</a:t>
            </a:r>
            <a:endParaRPr lang="en-GB" sz="800" i="1"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FB183C7-55B2-45C9-BDBC-68AF500BC837}"/>
              </a:ext>
            </a:extLst>
          </p:cNvPr>
          <p:cNvPicPr>
            <a:picLocks noChangeAspect="1"/>
          </p:cNvPicPr>
          <p:nvPr/>
        </p:nvPicPr>
        <p:blipFill>
          <a:blip r:embed="rId4"/>
          <a:stretch>
            <a:fillRect/>
          </a:stretch>
        </p:blipFill>
        <p:spPr>
          <a:xfrm>
            <a:off x="433534" y="1359137"/>
            <a:ext cx="3217762" cy="3329796"/>
          </a:xfrm>
          <a:prstGeom prst="rect">
            <a:avLst/>
          </a:prstGeom>
        </p:spPr>
      </p:pic>
      <p:pic>
        <p:nvPicPr>
          <p:cNvPr id="6" name="Picture 5">
            <a:extLst>
              <a:ext uri="{FF2B5EF4-FFF2-40B4-BE49-F238E27FC236}">
                <a16:creationId xmlns:a16="http://schemas.microsoft.com/office/drawing/2014/main" id="{72AA7889-1011-4A4C-8F06-698A1D4527BB}"/>
              </a:ext>
            </a:extLst>
          </p:cNvPr>
          <p:cNvPicPr>
            <a:picLocks noChangeAspect="1"/>
          </p:cNvPicPr>
          <p:nvPr/>
        </p:nvPicPr>
        <p:blipFill>
          <a:blip r:embed="rId5"/>
          <a:stretch>
            <a:fillRect/>
          </a:stretch>
        </p:blipFill>
        <p:spPr>
          <a:xfrm>
            <a:off x="705030" y="1393021"/>
            <a:ext cx="2291787" cy="787879"/>
          </a:xfrm>
          <a:prstGeom prst="rect">
            <a:avLst/>
          </a:prstGeom>
        </p:spPr>
      </p:pic>
      <p:sp>
        <p:nvSpPr>
          <p:cNvPr id="34" name="Rectangle 5">
            <a:extLst>
              <a:ext uri="{FF2B5EF4-FFF2-40B4-BE49-F238E27FC236}">
                <a16:creationId xmlns:a16="http://schemas.microsoft.com/office/drawing/2014/main" id="{BF6E9595-CE40-4F2D-B465-C3B713FC6232}"/>
              </a:ext>
            </a:extLst>
          </p:cNvPr>
          <p:cNvSpPr>
            <a:spLocks noChangeArrowheads="1"/>
          </p:cNvSpPr>
          <p:nvPr/>
        </p:nvSpPr>
        <p:spPr bwMode="auto">
          <a:xfrm>
            <a:off x="386918" y="675112"/>
            <a:ext cx="2377698" cy="492257"/>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a:r>
              <a:rPr lang="en-GB" sz="1000" dirty="0">
                <a:solidFill>
                  <a:srgbClr val="003299"/>
                </a:solidFill>
                <a:latin typeface="Calibri" panose="020F0502020204030204" pitchFamily="34" charset="0"/>
                <a:cs typeface="Calibri" panose="020F0502020204030204" pitchFamily="34" charset="0"/>
              </a:rPr>
              <a:t>GHG emissions, </a:t>
            </a:r>
            <a:endParaRPr lang="en-GB" sz="600" dirty="0">
              <a:solidFill>
                <a:srgbClr val="003399"/>
              </a:solidFill>
              <a:latin typeface="Calibri" panose="020F0502020204030204" pitchFamily="34" charset="0"/>
              <a:cs typeface="Calibri" panose="020F0502020204030204" pitchFamily="34" charset="0"/>
            </a:endParaRPr>
          </a:p>
        </p:txBody>
      </p:sp>
      <p:sp>
        <p:nvSpPr>
          <p:cNvPr id="2" name="Text Placeholder 8">
            <a:extLst>
              <a:ext uri="{FF2B5EF4-FFF2-40B4-BE49-F238E27FC236}">
                <a16:creationId xmlns:a16="http://schemas.microsoft.com/office/drawing/2014/main" id="{462E698D-67CD-3249-7877-A5936CDDBB8B}"/>
              </a:ext>
            </a:extLst>
          </p:cNvPr>
          <p:cNvSpPr txBox="1">
            <a:spLocks/>
          </p:cNvSpPr>
          <p:nvPr/>
        </p:nvSpPr>
        <p:spPr bwMode="auto">
          <a:xfrm>
            <a:off x="4760280" y="940547"/>
            <a:ext cx="4350174" cy="416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marL="317500" lvl="2">
              <a:spcBef>
                <a:spcPts val="0"/>
              </a:spcBef>
              <a:spcAft>
                <a:spcPts val="0"/>
              </a:spcAft>
              <a:buClr>
                <a:schemeClr val="tx2"/>
              </a:buClr>
            </a:pPr>
            <a:r>
              <a:rPr lang="en-GB" sz="1100" b="1" kern="0" dirty="0">
                <a:solidFill>
                  <a:srgbClr val="003299"/>
                </a:solidFill>
                <a:latin typeface="Calibri" panose="020F0502020204030204" pitchFamily="34" charset="0"/>
              </a:rPr>
              <a:t>Network for Greening the Financial System scenarios</a:t>
            </a:r>
          </a:p>
        </p:txBody>
      </p:sp>
      <p:sp>
        <p:nvSpPr>
          <p:cNvPr id="3" name="TextBox 2">
            <a:extLst>
              <a:ext uri="{FF2B5EF4-FFF2-40B4-BE49-F238E27FC236}">
                <a16:creationId xmlns:a16="http://schemas.microsoft.com/office/drawing/2014/main" id="{A38D8842-A689-347B-90A4-A36FBB63DB4C}"/>
              </a:ext>
            </a:extLst>
          </p:cNvPr>
          <p:cNvSpPr txBox="1"/>
          <p:nvPr/>
        </p:nvSpPr>
        <p:spPr>
          <a:xfrm>
            <a:off x="5281400" y="4262409"/>
            <a:ext cx="3563363" cy="246221"/>
          </a:xfrm>
          <a:prstGeom prst="rect">
            <a:avLst/>
          </a:prstGeom>
          <a:noFill/>
        </p:spPr>
        <p:txBody>
          <a:bodyPr wrap="square" rtlCol="0">
            <a:spAutoFit/>
          </a:bodyPr>
          <a:lstStyle/>
          <a:p>
            <a:r>
              <a:rPr lang="en-GB" sz="1000" b="1" dirty="0">
                <a:latin typeface="Calibri" panose="020F0502020204030204" pitchFamily="34" charset="0"/>
                <a:cs typeface="Calibri" panose="020F0502020204030204" pitchFamily="34" charset="0"/>
              </a:rPr>
              <a:t>Source: </a:t>
            </a:r>
            <a:r>
              <a:rPr lang="en-GB" sz="1000" dirty="0">
                <a:latin typeface="Calibri" panose="020F0502020204030204" pitchFamily="34" charset="0"/>
                <a:cs typeface="Calibri" panose="020F0502020204030204" pitchFamily="34" charset="0"/>
              </a:rPr>
              <a:t>NGFS.</a:t>
            </a:r>
          </a:p>
        </p:txBody>
      </p:sp>
      <p:grpSp>
        <p:nvGrpSpPr>
          <p:cNvPr id="7" name="Group 6">
            <a:extLst>
              <a:ext uri="{FF2B5EF4-FFF2-40B4-BE49-F238E27FC236}">
                <a16:creationId xmlns:a16="http://schemas.microsoft.com/office/drawing/2014/main" id="{66554278-C5DA-D78A-EE15-74176EBB024B}"/>
              </a:ext>
            </a:extLst>
          </p:cNvPr>
          <p:cNvGrpSpPr/>
          <p:nvPr/>
        </p:nvGrpSpPr>
        <p:grpSpPr>
          <a:xfrm>
            <a:off x="5249176" y="1521240"/>
            <a:ext cx="3490324" cy="2716010"/>
            <a:chOff x="48021" y="1165861"/>
            <a:chExt cx="4104879" cy="3249192"/>
          </a:xfrm>
        </p:grpSpPr>
        <p:cxnSp>
          <p:nvCxnSpPr>
            <p:cNvPr id="8" name="Straight Arrow Connector 7">
              <a:extLst>
                <a:ext uri="{FF2B5EF4-FFF2-40B4-BE49-F238E27FC236}">
                  <a16:creationId xmlns:a16="http://schemas.microsoft.com/office/drawing/2014/main" id="{56F4FD26-2DF7-8CFB-1A76-F801CE3919E1}"/>
                </a:ext>
              </a:extLst>
            </p:cNvPr>
            <p:cNvCxnSpPr/>
            <p:nvPr/>
          </p:nvCxnSpPr>
          <p:spPr bwMode="auto">
            <a:xfrm>
              <a:off x="421283" y="1165861"/>
              <a:ext cx="0" cy="2670568"/>
            </a:xfrm>
            <a:prstGeom prst="straightConnector1">
              <a:avLst/>
            </a:prstGeom>
            <a:solidFill>
              <a:schemeClr val="tx2"/>
            </a:solidFill>
            <a:ln w="28575" cap="flat" cmpd="sng" algn="ctr">
              <a:solidFill>
                <a:schemeClr val="accent6">
                  <a:lumMod val="75000"/>
                </a:schemeClr>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Straight Arrow Connector 8">
              <a:extLst>
                <a:ext uri="{FF2B5EF4-FFF2-40B4-BE49-F238E27FC236}">
                  <a16:creationId xmlns:a16="http://schemas.microsoft.com/office/drawing/2014/main" id="{0DFC56F9-9D0F-B4DD-7EE4-22AEFF03FBF4}"/>
                </a:ext>
              </a:extLst>
            </p:cNvPr>
            <p:cNvCxnSpPr/>
            <p:nvPr/>
          </p:nvCxnSpPr>
          <p:spPr bwMode="auto">
            <a:xfrm flipH="1">
              <a:off x="613446" y="3973425"/>
              <a:ext cx="3539454" cy="0"/>
            </a:xfrm>
            <a:prstGeom prst="straightConnector1">
              <a:avLst/>
            </a:prstGeom>
            <a:solidFill>
              <a:schemeClr val="tx2"/>
            </a:solidFill>
            <a:ln w="28575" cap="flat" cmpd="sng" algn="ctr">
              <a:solidFill>
                <a:schemeClr val="accent6">
                  <a:lumMod val="75000"/>
                </a:schemeClr>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 name="TextBox 9">
              <a:extLst>
                <a:ext uri="{FF2B5EF4-FFF2-40B4-BE49-F238E27FC236}">
                  <a16:creationId xmlns:a16="http://schemas.microsoft.com/office/drawing/2014/main" id="{71A7C909-3C5F-C6CC-4F15-5DBB17AB7C31}"/>
                </a:ext>
              </a:extLst>
            </p:cNvPr>
            <p:cNvSpPr txBox="1"/>
            <p:nvPr/>
          </p:nvSpPr>
          <p:spPr>
            <a:xfrm>
              <a:off x="613446" y="4020773"/>
              <a:ext cx="3160179" cy="394280"/>
            </a:xfrm>
            <a:prstGeom prst="rect">
              <a:avLst/>
            </a:prstGeom>
            <a:noFill/>
          </p:spPr>
          <p:txBody>
            <a:bodyPr wrap="square" rtlCol="0">
              <a:spAutoFit/>
            </a:bodyPr>
            <a:lstStyle/>
            <a:p>
              <a:pPr algn="ctr"/>
              <a:r>
                <a:rPr lang="en-GB" sz="1400" dirty="0">
                  <a:latin typeface="Calibri" panose="020F0502020204030204" pitchFamily="34" charset="0"/>
                  <a:cs typeface="Calibri" panose="020F0502020204030204" pitchFamily="34" charset="0"/>
                </a:rPr>
                <a:t>Physical risk</a:t>
              </a:r>
            </a:p>
          </p:txBody>
        </p:sp>
        <p:sp>
          <p:nvSpPr>
            <p:cNvPr id="11" name="TextBox 10">
              <a:extLst>
                <a:ext uri="{FF2B5EF4-FFF2-40B4-BE49-F238E27FC236}">
                  <a16:creationId xmlns:a16="http://schemas.microsoft.com/office/drawing/2014/main" id="{7966FE09-B1A6-78E4-556E-B6E631B98678}"/>
                </a:ext>
              </a:extLst>
            </p:cNvPr>
            <p:cNvSpPr txBox="1"/>
            <p:nvPr/>
          </p:nvSpPr>
          <p:spPr>
            <a:xfrm rot="16200000">
              <a:off x="-1107085" y="2320968"/>
              <a:ext cx="2670568" cy="360355"/>
            </a:xfrm>
            <a:prstGeom prst="rect">
              <a:avLst/>
            </a:prstGeom>
            <a:noFill/>
          </p:spPr>
          <p:txBody>
            <a:bodyPr wrap="square" rtlCol="0">
              <a:spAutoFit/>
            </a:bodyPr>
            <a:lstStyle/>
            <a:p>
              <a:pPr algn="ctr"/>
              <a:r>
                <a:rPr lang="en-GB" sz="1400" dirty="0">
                  <a:latin typeface="Calibri" panose="020F0502020204030204" pitchFamily="34" charset="0"/>
                  <a:cs typeface="Calibri" panose="020F0502020204030204" pitchFamily="34" charset="0"/>
                </a:rPr>
                <a:t>Transition risk</a:t>
              </a:r>
            </a:p>
          </p:txBody>
        </p:sp>
        <p:sp>
          <p:nvSpPr>
            <p:cNvPr id="12" name="Rectangle 11">
              <a:extLst>
                <a:ext uri="{FF2B5EF4-FFF2-40B4-BE49-F238E27FC236}">
                  <a16:creationId xmlns:a16="http://schemas.microsoft.com/office/drawing/2014/main" id="{0C0307DB-28B2-DA46-5E15-A4999E361BEF}"/>
                </a:ext>
              </a:extLst>
            </p:cNvPr>
            <p:cNvSpPr/>
            <p:nvPr/>
          </p:nvSpPr>
          <p:spPr bwMode="auto">
            <a:xfrm>
              <a:off x="659187" y="2596582"/>
              <a:ext cx="1139135" cy="709703"/>
            </a:xfrm>
            <a:prstGeom prst="rect">
              <a:avLst/>
            </a:prstGeom>
            <a:solidFill>
              <a:schemeClr val="accent6">
                <a:lumMod val="75000"/>
              </a:schemeClr>
            </a:solidFill>
            <a:ln w="28575" cap="flat" cmpd="sng" algn="ctr">
              <a:solidFill>
                <a:schemeClr val="accent6">
                  <a:lumMod val="50000"/>
                </a:schemeClr>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eaLnBrk="0" hangingPunct="0">
                <a:spcBef>
                  <a:spcPct val="50000"/>
                </a:spcBef>
              </a:pPr>
              <a:r>
                <a:rPr lang="en-GB" sz="1000" dirty="0">
                  <a:solidFill>
                    <a:schemeClr val="bg1"/>
                  </a:solidFill>
                  <a:latin typeface="Calibri" panose="020F0502020204030204" pitchFamily="34" charset="0"/>
                  <a:ea typeface="ヒラギノ角ゴ Pro W3" pitchFamily="-64" charset="-128"/>
                  <a:cs typeface="Calibri" panose="020F0502020204030204" pitchFamily="34" charset="0"/>
                </a:rPr>
                <a:t>Net zero 2050  transition (1.5º)</a:t>
              </a:r>
            </a:p>
          </p:txBody>
        </p:sp>
        <p:sp>
          <p:nvSpPr>
            <p:cNvPr id="13" name="Rectangle 12">
              <a:extLst>
                <a:ext uri="{FF2B5EF4-FFF2-40B4-BE49-F238E27FC236}">
                  <a16:creationId xmlns:a16="http://schemas.microsoft.com/office/drawing/2014/main" id="{4C43D55F-0BB0-BEB3-73A5-9BA7096EF9BE}"/>
                </a:ext>
              </a:extLst>
            </p:cNvPr>
            <p:cNvSpPr/>
            <p:nvPr/>
          </p:nvSpPr>
          <p:spPr bwMode="auto">
            <a:xfrm>
              <a:off x="3110113" y="3287690"/>
              <a:ext cx="913281" cy="512564"/>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0" i="0" u="none" strike="noStrike" cap="none" normalizeH="0" baseline="0" dirty="0">
                  <a:ln>
                    <a:noFill/>
                  </a:ln>
                  <a:solidFill>
                    <a:schemeClr val="bg1"/>
                  </a:solidFill>
                  <a:effectLst/>
                  <a:latin typeface="Calibri" panose="020F0502020204030204" pitchFamily="34" charset="0"/>
                  <a:ea typeface="ヒラギノ角ゴ Pro W3" pitchFamily="-64" charset="-128"/>
                  <a:cs typeface="Calibri" panose="020F0502020204030204" pitchFamily="34" charset="0"/>
                </a:rPr>
                <a:t>Current policies</a:t>
              </a:r>
            </a:p>
          </p:txBody>
        </p:sp>
        <p:sp>
          <p:nvSpPr>
            <p:cNvPr id="21" name="Rectangle 20">
              <a:extLst>
                <a:ext uri="{FF2B5EF4-FFF2-40B4-BE49-F238E27FC236}">
                  <a16:creationId xmlns:a16="http://schemas.microsoft.com/office/drawing/2014/main" id="{E2710FEF-6353-9C5E-3585-F268540444D9}"/>
                </a:ext>
              </a:extLst>
            </p:cNvPr>
            <p:cNvSpPr/>
            <p:nvPr/>
          </p:nvSpPr>
          <p:spPr bwMode="auto">
            <a:xfrm>
              <a:off x="1800534" y="1351062"/>
              <a:ext cx="913281" cy="709703"/>
            </a:xfrm>
            <a:prstGeom prst="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r>
                <a:rPr lang="en-GB" sz="1000" dirty="0">
                  <a:latin typeface="Calibri" panose="020F0502020204030204" pitchFamily="34" charset="0"/>
                  <a:ea typeface="ヒラギノ角ゴ Pro W3" pitchFamily="-64" charset="-128"/>
                  <a:cs typeface="Calibri" panose="020F0502020204030204" pitchFamily="34" charset="0"/>
                </a:rPr>
                <a:t>Delayed</a:t>
              </a:r>
              <a:r>
                <a:rPr kumimoji="0" lang="en-GB" sz="1000" b="0" i="0" u="none" strike="noStrike" cap="none" normalizeH="0" baseline="0" dirty="0">
                  <a:ln>
                    <a:noFill/>
                  </a:ln>
                  <a:effectLst/>
                  <a:latin typeface="Calibri" panose="020F0502020204030204" pitchFamily="34" charset="0"/>
                  <a:ea typeface="ヒラギノ角ゴ Pro W3" pitchFamily="-64" charset="-128"/>
                  <a:cs typeface="Calibri" panose="020F0502020204030204" pitchFamily="34" charset="0"/>
                </a:rPr>
                <a:t> transition (</a:t>
              </a:r>
              <a:r>
                <a:rPr lang="en-GB" sz="1000" dirty="0">
                  <a:latin typeface="Calibri" panose="020F0502020204030204" pitchFamily="34" charset="0"/>
                  <a:ea typeface="ヒラギノ角ゴ Pro W3" pitchFamily="-64" charset="-128"/>
                  <a:cs typeface="Calibri" panose="020F0502020204030204" pitchFamily="34" charset="0"/>
                </a:rPr>
                <a:t>2º</a:t>
              </a:r>
              <a:r>
                <a:rPr kumimoji="0" lang="en-GB" sz="1000" b="0" i="0" u="none" strike="noStrike" cap="none" normalizeH="0" baseline="0" dirty="0">
                  <a:ln>
                    <a:noFill/>
                  </a:ln>
                  <a:effectLst/>
                  <a:latin typeface="Calibri" panose="020F0502020204030204" pitchFamily="34" charset="0"/>
                  <a:ea typeface="ヒラギノ角ゴ Pro W3" pitchFamily="-64" charset="-128"/>
                  <a:cs typeface="Calibri" panose="020F0502020204030204" pitchFamily="34" charset="0"/>
                </a:rPr>
                <a:t>)</a:t>
              </a:r>
            </a:p>
          </p:txBody>
        </p:sp>
        <p:sp>
          <p:nvSpPr>
            <p:cNvPr id="22" name="TextBox 21">
              <a:extLst>
                <a:ext uri="{FF2B5EF4-FFF2-40B4-BE49-F238E27FC236}">
                  <a16:creationId xmlns:a16="http://schemas.microsoft.com/office/drawing/2014/main" id="{141E18F8-7DA2-44C2-8DFE-4DD8CABBB238}"/>
                </a:ext>
              </a:extLst>
            </p:cNvPr>
            <p:cNvSpPr txBox="1"/>
            <p:nvPr/>
          </p:nvSpPr>
          <p:spPr>
            <a:xfrm>
              <a:off x="629633" y="2292484"/>
              <a:ext cx="1035614" cy="354852"/>
            </a:xfrm>
            <a:prstGeom prst="rect">
              <a:avLst/>
            </a:prstGeom>
            <a:noFill/>
          </p:spPr>
          <p:txBody>
            <a:bodyPr wrap="square" rtlCol="0">
              <a:spAutoFit/>
            </a:bodyPr>
            <a:lstStyle/>
            <a:p>
              <a:endParaRPr lang="en-GB" sz="1200" i="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052360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BF4CC1-9EDC-40C8-A0A0-9A2C4DCCC898}"/>
              </a:ext>
            </a:extLst>
          </p:cNvPr>
          <p:cNvSpPr>
            <a:spLocks noGrp="1"/>
          </p:cNvSpPr>
          <p:nvPr>
            <p:ph type="title"/>
          </p:nvPr>
        </p:nvSpPr>
        <p:spPr>
          <a:xfrm>
            <a:off x="136878" y="157159"/>
            <a:ext cx="8463702" cy="294626"/>
          </a:xfrm>
        </p:spPr>
        <p:txBody>
          <a:bodyPr/>
          <a:lstStyle/>
          <a:p>
            <a:r>
              <a:rPr lang="en-GB" sz="1600" dirty="0">
                <a:latin typeface="Calibri" panose="020F0502020204030204" pitchFamily="34" charset="0"/>
                <a:cs typeface="Calibri" panose="020F0502020204030204" pitchFamily="34" charset="0"/>
              </a:rPr>
              <a:t>Short term scenarios: Contours of transition given climate goals</a:t>
            </a:r>
          </a:p>
        </p:txBody>
      </p:sp>
      <p:sp>
        <p:nvSpPr>
          <p:cNvPr id="4" name="Slide Number Placeholder 3">
            <a:extLst>
              <a:ext uri="{FF2B5EF4-FFF2-40B4-BE49-F238E27FC236}">
                <a16:creationId xmlns:a16="http://schemas.microsoft.com/office/drawing/2014/main" id="{549E6760-C16D-41D6-A882-567153AF34FE}"/>
              </a:ext>
            </a:extLst>
          </p:cNvPr>
          <p:cNvSpPr>
            <a:spLocks noGrp="1"/>
          </p:cNvSpPr>
          <p:nvPr>
            <p:ph type="sldNum" sz="quarter" idx="10"/>
          </p:nvPr>
        </p:nvSpPr>
        <p:spPr/>
        <p:txBody>
          <a:bodyPr/>
          <a:lstStyle/>
          <a:p>
            <a:pPr>
              <a:defRPr/>
            </a:pPr>
            <a:fld id="{44320B71-EC71-4A7E-8C8A-9C555B387A1C}" type="slidenum">
              <a:rPr lang="en-GB" smtClean="0">
                <a:latin typeface="Calibri" panose="020F0502020204030204" pitchFamily="34" charset="0"/>
                <a:cs typeface="Calibri" panose="020F0502020204030204" pitchFamily="34" charset="0"/>
              </a:rPr>
              <a:pPr>
                <a:defRPr/>
              </a:pPr>
              <a:t>11</a:t>
            </a:fld>
            <a:endParaRPr lang="en-GB" dirty="0">
              <a:latin typeface="Calibri" panose="020F0502020204030204" pitchFamily="34" charset="0"/>
              <a:cs typeface="Calibri" panose="020F0502020204030204" pitchFamily="34" charset="0"/>
            </a:endParaRPr>
          </a:p>
        </p:txBody>
      </p:sp>
      <p:graphicFrame>
        <p:nvGraphicFramePr>
          <p:cNvPr id="11" name="Table 9">
            <a:extLst>
              <a:ext uri="{FF2B5EF4-FFF2-40B4-BE49-F238E27FC236}">
                <a16:creationId xmlns:a16="http://schemas.microsoft.com/office/drawing/2014/main" id="{AA97E925-60ED-452F-B585-171A62DB8058}"/>
              </a:ext>
            </a:extLst>
          </p:cNvPr>
          <p:cNvGraphicFramePr>
            <a:graphicFrameLocks noGrp="1"/>
          </p:cNvGraphicFramePr>
          <p:nvPr/>
        </p:nvGraphicFramePr>
        <p:xfrm>
          <a:off x="474911" y="668252"/>
          <a:ext cx="3494238" cy="3925860"/>
        </p:xfrm>
        <a:graphic>
          <a:graphicData uri="http://schemas.openxmlformats.org/drawingml/2006/table">
            <a:tbl>
              <a:tblPr firstRow="1" bandRow="1">
                <a:tableStyleId>{5C22544A-7EE6-4342-B048-85BDC9FD1C3A}</a:tableStyleId>
              </a:tblPr>
              <a:tblGrid>
                <a:gridCol w="3494238">
                  <a:extLst>
                    <a:ext uri="{9D8B030D-6E8A-4147-A177-3AD203B41FA5}">
                      <a16:colId xmlns:a16="http://schemas.microsoft.com/office/drawing/2014/main" val="4203189029"/>
                    </a:ext>
                  </a:extLst>
                </a:gridCol>
              </a:tblGrid>
              <a:tr h="3205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2"/>
                          </a:solidFill>
                          <a:latin typeface="Calibri" panose="020F0502020204030204" pitchFamily="34" charset="0"/>
                          <a:ea typeface="MS PGothic" pitchFamily="34" charset="-128"/>
                          <a:cs typeface="Calibri" panose="020F0502020204030204" pitchFamily="34" charset="0"/>
                        </a:rPr>
                        <a:t>EU emission reductions in three scenarios</a:t>
                      </a:r>
                      <a:br>
                        <a:rPr lang="en-GB" altLang="en-US" sz="1100" b="0" kern="1200" dirty="0">
                          <a:solidFill>
                            <a:schemeClr val="tx2"/>
                          </a:solidFill>
                          <a:latin typeface="Calibri" panose="020F0502020204030204" pitchFamily="34" charset="0"/>
                          <a:ea typeface="MS PGothic" pitchFamily="34" charset="-128"/>
                          <a:cs typeface="Calibri" panose="020F0502020204030204" pitchFamily="34" charset="0"/>
                        </a:rPr>
                      </a:br>
                      <a:r>
                        <a:rPr lang="en-GB" altLang="en-US" sz="900" b="0" i="0" kern="1200" dirty="0">
                          <a:solidFill>
                            <a:schemeClr val="tx2"/>
                          </a:solidFill>
                          <a:latin typeface="Calibri" panose="020F0502020204030204" pitchFamily="34" charset="0"/>
                          <a:ea typeface="MS PGothic" pitchFamily="34" charset="-128"/>
                          <a:cs typeface="Calibri" panose="020F0502020204030204" pitchFamily="34" charset="0"/>
                        </a:rPr>
                        <a:t>(percentage changes compared with 1990 levels)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2659035"/>
                  </a:ext>
                </a:extLst>
              </a:tr>
              <a:tr h="7203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kern="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kern="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kern="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4216180"/>
                  </a:ext>
                </a:extLst>
              </a:tr>
            </a:tbl>
          </a:graphicData>
        </a:graphic>
      </p:graphicFrame>
      <p:cxnSp>
        <p:nvCxnSpPr>
          <p:cNvPr id="2" name="Straight Connector 1">
            <a:extLst>
              <a:ext uri="{FF2B5EF4-FFF2-40B4-BE49-F238E27FC236}">
                <a16:creationId xmlns:a16="http://schemas.microsoft.com/office/drawing/2014/main" id="{7B2919C9-1DDC-012D-94D8-F1F76CC4FB1C}"/>
              </a:ext>
            </a:extLst>
          </p:cNvPr>
          <p:cNvCxnSpPr/>
          <p:nvPr/>
        </p:nvCxnSpPr>
        <p:spPr bwMode="auto">
          <a:xfrm>
            <a:off x="594853" y="1089350"/>
            <a:ext cx="2700497" cy="0"/>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 name="TextBox 4">
            <a:extLst>
              <a:ext uri="{FF2B5EF4-FFF2-40B4-BE49-F238E27FC236}">
                <a16:creationId xmlns:a16="http://schemas.microsoft.com/office/drawing/2014/main" id="{DAE686D2-175D-6588-8AA1-1651EBD33647}"/>
              </a:ext>
            </a:extLst>
          </p:cNvPr>
          <p:cNvSpPr txBox="1"/>
          <p:nvPr/>
        </p:nvSpPr>
        <p:spPr>
          <a:xfrm>
            <a:off x="19298" y="4215546"/>
            <a:ext cx="3276052" cy="1077218"/>
          </a:xfrm>
          <a:prstGeom prst="rect">
            <a:avLst/>
          </a:prstGeom>
          <a:noFill/>
        </p:spPr>
        <p:txBody>
          <a:bodyPr wrap="square" rtlCol="0">
            <a:spAutoFit/>
          </a:bodyPr>
          <a:lstStyle/>
          <a:p>
            <a:r>
              <a:rPr lang="en-GB" sz="800" dirty="0">
                <a:latin typeface="Calibri" panose="020F0502020204030204" pitchFamily="34" charset="0"/>
                <a:cs typeface="Calibri" panose="020F0502020204030204" pitchFamily="34" charset="0"/>
              </a:rPr>
              <a:t>Note: ECB Financial Stability Review, May 2023 edition. Based on European Environment Agency, Eurostat, NGFS and ECB calculations.</a:t>
            </a:r>
          </a:p>
          <a:p>
            <a:r>
              <a:rPr lang="en-GB" sz="800" dirty="0">
                <a:latin typeface="Calibri" panose="020F0502020204030204" pitchFamily="34" charset="0"/>
                <a:cs typeface="Calibri" panose="020F0502020204030204" pitchFamily="34" charset="0"/>
              </a:rPr>
              <a:t>Notes: Panel a: Emission pathways refer to the EU aggregate. Temperature increases refer to the year 2100. Emission pathways until 2050 correspond to the NGFS’s Net Zero 2050 (+1.5°C), Nationally Determined Contributions (+2.6°C) and Current Policies (&gt;+3°C) scenarios. Panel b: Brown sources for the energy sector include gas, coal and oil.</a:t>
            </a:r>
          </a:p>
          <a:p>
            <a:endParaRPr lang="en-GB" sz="800" dirty="0">
              <a:latin typeface="Calibri" panose="020F0502020204030204" pitchFamily="34" charset="0"/>
              <a:cs typeface="Calibri" panose="020F0502020204030204" pitchFamily="34" charset="0"/>
            </a:endParaRPr>
          </a:p>
        </p:txBody>
      </p:sp>
      <p:graphicFrame>
        <p:nvGraphicFramePr>
          <p:cNvPr id="6" name="Table 9">
            <a:extLst>
              <a:ext uri="{FF2B5EF4-FFF2-40B4-BE49-F238E27FC236}">
                <a16:creationId xmlns:a16="http://schemas.microsoft.com/office/drawing/2014/main" id="{EFDECDD4-78FA-7398-C7E8-FF9C44AE495F}"/>
              </a:ext>
            </a:extLst>
          </p:cNvPr>
          <p:cNvGraphicFramePr>
            <a:graphicFrameLocks noGrp="1"/>
          </p:cNvGraphicFramePr>
          <p:nvPr/>
        </p:nvGraphicFramePr>
        <p:xfrm>
          <a:off x="4880813" y="691044"/>
          <a:ext cx="3494238" cy="3925860"/>
        </p:xfrm>
        <a:graphic>
          <a:graphicData uri="http://schemas.openxmlformats.org/drawingml/2006/table">
            <a:tbl>
              <a:tblPr firstRow="1" bandRow="1">
                <a:tableStyleId>{5C22544A-7EE6-4342-B048-85BDC9FD1C3A}</a:tableStyleId>
              </a:tblPr>
              <a:tblGrid>
                <a:gridCol w="3494238">
                  <a:extLst>
                    <a:ext uri="{9D8B030D-6E8A-4147-A177-3AD203B41FA5}">
                      <a16:colId xmlns:a16="http://schemas.microsoft.com/office/drawing/2014/main" val="4203189029"/>
                    </a:ext>
                  </a:extLst>
                </a:gridCol>
              </a:tblGrid>
              <a:tr h="3205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2"/>
                          </a:solidFill>
                          <a:latin typeface="Calibri" panose="020F0502020204030204" pitchFamily="34" charset="0"/>
                          <a:ea typeface="MS PGothic" pitchFamily="34" charset="-128"/>
                          <a:cs typeface="Calibri" panose="020F0502020204030204" pitchFamily="34" charset="0"/>
                        </a:rPr>
                        <a:t>Current and projected EU energy mix</a:t>
                      </a:r>
                      <a:br>
                        <a:rPr lang="en-GB" altLang="en-US" sz="1100" b="0" kern="1200" dirty="0">
                          <a:solidFill>
                            <a:schemeClr val="tx2"/>
                          </a:solidFill>
                          <a:latin typeface="Calibri" panose="020F0502020204030204" pitchFamily="34" charset="0"/>
                          <a:ea typeface="MS PGothic" pitchFamily="34" charset="-128"/>
                          <a:cs typeface="Calibri" panose="020F0502020204030204" pitchFamily="34" charset="0"/>
                        </a:rPr>
                      </a:br>
                      <a:r>
                        <a:rPr lang="en-GB" altLang="en-US" sz="900" b="0" i="0" kern="1200" dirty="0">
                          <a:solidFill>
                            <a:schemeClr val="tx2"/>
                          </a:solidFill>
                          <a:latin typeface="Calibri" panose="020F0502020204030204" pitchFamily="34" charset="0"/>
                          <a:ea typeface="MS PGothic" pitchFamily="34" charset="-128"/>
                          <a:cs typeface="Calibri" panose="020F0502020204030204" pitchFamily="34" charset="0"/>
                        </a:rPr>
                        <a:t>(percentages of total energy consumption)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2659035"/>
                  </a:ext>
                </a:extLst>
              </a:tr>
              <a:tr h="7203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kern="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kern="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kern="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4216180"/>
                  </a:ext>
                </a:extLst>
              </a:tr>
            </a:tbl>
          </a:graphicData>
        </a:graphic>
      </p:graphicFrame>
      <p:cxnSp>
        <p:nvCxnSpPr>
          <p:cNvPr id="7" name="Straight Connector 6">
            <a:extLst>
              <a:ext uri="{FF2B5EF4-FFF2-40B4-BE49-F238E27FC236}">
                <a16:creationId xmlns:a16="http://schemas.microsoft.com/office/drawing/2014/main" id="{70F3B5E9-1074-FE88-B584-76ED5911FDB9}"/>
              </a:ext>
            </a:extLst>
          </p:cNvPr>
          <p:cNvCxnSpPr/>
          <p:nvPr/>
        </p:nvCxnSpPr>
        <p:spPr bwMode="auto">
          <a:xfrm>
            <a:off x="4959658" y="1089350"/>
            <a:ext cx="2700497" cy="0"/>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8" name="Picture 7">
            <a:extLst>
              <a:ext uri="{FF2B5EF4-FFF2-40B4-BE49-F238E27FC236}">
                <a16:creationId xmlns:a16="http://schemas.microsoft.com/office/drawing/2014/main" id="{0B87E22B-68E0-7547-3497-FE84552235FE}"/>
              </a:ext>
            </a:extLst>
          </p:cNvPr>
          <p:cNvPicPr>
            <a:picLocks noChangeAspect="1"/>
          </p:cNvPicPr>
          <p:nvPr/>
        </p:nvPicPr>
        <p:blipFill>
          <a:blip r:embed="rId3"/>
          <a:stretch>
            <a:fillRect/>
          </a:stretch>
        </p:blipFill>
        <p:spPr>
          <a:xfrm>
            <a:off x="305894" y="1203780"/>
            <a:ext cx="3832271" cy="3333614"/>
          </a:xfrm>
          <a:prstGeom prst="rect">
            <a:avLst/>
          </a:prstGeom>
        </p:spPr>
      </p:pic>
      <p:pic>
        <p:nvPicPr>
          <p:cNvPr id="9" name="Picture 8">
            <a:extLst>
              <a:ext uri="{FF2B5EF4-FFF2-40B4-BE49-F238E27FC236}">
                <a16:creationId xmlns:a16="http://schemas.microsoft.com/office/drawing/2014/main" id="{2F661CF4-B348-3459-2E20-F6A045071EC8}"/>
              </a:ext>
            </a:extLst>
          </p:cNvPr>
          <p:cNvPicPr>
            <a:picLocks noChangeAspect="1"/>
          </p:cNvPicPr>
          <p:nvPr/>
        </p:nvPicPr>
        <p:blipFill>
          <a:blip r:embed="rId4"/>
          <a:stretch>
            <a:fillRect/>
          </a:stretch>
        </p:blipFill>
        <p:spPr>
          <a:xfrm>
            <a:off x="4741017" y="1184467"/>
            <a:ext cx="4097089" cy="3563974"/>
          </a:xfrm>
          <a:prstGeom prst="rect">
            <a:avLst/>
          </a:prstGeom>
        </p:spPr>
      </p:pic>
    </p:spTree>
    <p:extLst>
      <p:ext uri="{BB962C8B-B14F-4D97-AF65-F5344CB8AC3E}">
        <p14:creationId xmlns:p14="http://schemas.microsoft.com/office/powerpoint/2010/main" val="2320048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5C4105-8E46-4256-92F2-6A2FBFB1F639}"/>
              </a:ext>
            </a:extLst>
          </p:cNvPr>
          <p:cNvPicPr>
            <a:picLocks noChangeAspect="1"/>
          </p:cNvPicPr>
          <p:nvPr/>
        </p:nvPicPr>
        <p:blipFill>
          <a:blip r:embed="rId3"/>
          <a:stretch>
            <a:fillRect/>
          </a:stretch>
        </p:blipFill>
        <p:spPr>
          <a:xfrm>
            <a:off x="1133696" y="719320"/>
            <a:ext cx="7152773" cy="3893515"/>
          </a:xfrm>
          <a:prstGeom prst="rect">
            <a:avLst/>
          </a:prstGeom>
        </p:spPr>
      </p:pic>
      <p:sp>
        <p:nvSpPr>
          <p:cNvPr id="4" name="Foliennummernplatzhalter 3"/>
          <p:cNvSpPr>
            <a:spLocks noGrp="1"/>
          </p:cNvSpPr>
          <p:nvPr>
            <p:ph type="sldNum" sz="quarter" idx="10"/>
          </p:nvPr>
        </p:nvSpPr>
        <p:spPr/>
        <p:txBody>
          <a:bodyPr/>
          <a:lstStyle/>
          <a:p>
            <a:pPr>
              <a:defRPr/>
            </a:pPr>
            <a:fld id="{44320B71-EC71-4A7E-8C8A-9C555B387A1C}" type="slidenum">
              <a:rPr lang="de-DE" smtClean="0"/>
              <a:pPr>
                <a:defRPr/>
              </a:pPr>
              <a:t>12</a:t>
            </a:fld>
            <a:endParaRPr lang="de-DE" dirty="0"/>
          </a:p>
        </p:txBody>
      </p:sp>
      <p:sp>
        <p:nvSpPr>
          <p:cNvPr id="11" name="Title 2">
            <a:extLst>
              <a:ext uri="{FF2B5EF4-FFF2-40B4-BE49-F238E27FC236}">
                <a16:creationId xmlns:a16="http://schemas.microsoft.com/office/drawing/2014/main" id="{D2C1718F-1A9A-47B1-AD4C-99863CE5FB10}"/>
              </a:ext>
            </a:extLst>
          </p:cNvPr>
          <p:cNvSpPr txBox="1">
            <a:spLocks/>
          </p:cNvSpPr>
          <p:nvPr/>
        </p:nvSpPr>
        <p:spPr bwMode="auto">
          <a:xfrm>
            <a:off x="217800" y="181366"/>
            <a:ext cx="8463702" cy="294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r>
              <a:rPr lang="en-GB" sz="1600" dirty="0">
                <a:latin typeface="Calibri" panose="020F0502020204030204" pitchFamily="34" charset="0"/>
              </a:rPr>
              <a:t>Modelling corporate stress test parameters</a:t>
            </a:r>
            <a:endParaRPr lang="en-GB" sz="1600" dirty="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76D296E3-7CA3-488B-B042-9C0BB28FA75C}"/>
              </a:ext>
            </a:extLst>
          </p:cNvPr>
          <p:cNvSpPr txBox="1"/>
          <p:nvPr/>
        </p:nvSpPr>
        <p:spPr>
          <a:xfrm>
            <a:off x="127416" y="4726472"/>
            <a:ext cx="3124832" cy="200055"/>
          </a:xfrm>
          <a:prstGeom prst="rect">
            <a:avLst/>
          </a:prstGeom>
          <a:noFill/>
        </p:spPr>
        <p:txBody>
          <a:bodyPr wrap="square" rtlCol="0">
            <a:spAutoFit/>
          </a:bodyPr>
          <a:lstStyle/>
          <a:p>
            <a:r>
              <a:rPr lang="en-GB" sz="700" b="1" dirty="0">
                <a:latin typeface="Calibri" panose="020F0502020204030204" pitchFamily="34" charset="0"/>
                <a:cs typeface="Calibri" panose="020F0502020204030204" pitchFamily="34" charset="0"/>
              </a:rPr>
              <a:t>Source</a:t>
            </a:r>
            <a:r>
              <a:rPr lang="en-GB" sz="700" dirty="0">
                <a:latin typeface="Calibri" panose="020F0502020204030204" pitchFamily="34" charset="0"/>
                <a:cs typeface="Calibri" panose="020F0502020204030204" pitchFamily="34" charset="0"/>
              </a:rPr>
              <a:t>: ECB/ESRB (2022), </a:t>
            </a:r>
            <a:r>
              <a:rPr lang="en-GB" sz="700" dirty="0">
                <a:latin typeface="Calibri" panose="020F0502020204030204" pitchFamily="34" charset="0"/>
                <a:cs typeface="Calibri" panose="020F0502020204030204" pitchFamily="34" charset="0"/>
                <a:hlinkClick r:id="rId4"/>
              </a:rPr>
              <a:t>The Macroprudential Challenge of Climate Change</a:t>
            </a:r>
            <a:r>
              <a:rPr lang="en-GB" sz="7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276797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70" name="Straight Connector 1"/>
          <p:cNvCxnSpPr>
            <a:cxnSpLocks noChangeShapeType="1"/>
          </p:cNvCxnSpPr>
          <p:nvPr/>
        </p:nvCxnSpPr>
        <p:spPr bwMode="auto">
          <a:xfrm>
            <a:off x="0" y="-335898"/>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11" name="Slide Number Placeholder 4"/>
          <p:cNvSpPr>
            <a:spLocks noGrp="1"/>
          </p:cNvSpPr>
          <p:nvPr>
            <p:ph type="sldNum" sz="quarter" idx="10"/>
          </p:nvPr>
        </p:nvSpPr>
        <p:spPr bwMode="auto">
          <a:xfrm>
            <a:off x="4222216" y="4883446"/>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BF0490D8-F7DA-4624-B506-BDB813A03DFF}" type="slidenum">
              <a:rPr altLang="en-US" sz="900" smtClean="0">
                <a:solidFill>
                  <a:schemeClr val="bg1"/>
                </a:solidFill>
                <a:latin typeface="Calibri" panose="020F0502020204030204" pitchFamily="34" charset="0"/>
                <a:ea typeface="ヒラギノ角ゴ Pro W3"/>
                <a:cs typeface="Calibri" panose="020F0502020204030204" pitchFamily="34" charset="0"/>
              </a:rPr>
              <a:pPr eaLnBrk="1" hangingPunct="1">
                <a:lnSpc>
                  <a:spcPct val="100000"/>
                </a:lnSpc>
                <a:spcBef>
                  <a:spcPct val="0"/>
                </a:spcBef>
                <a:buClrTx/>
              </a:pPr>
              <a:t>13</a:t>
            </a:fld>
            <a:endParaRPr altLang="en-US" sz="900" dirty="0">
              <a:solidFill>
                <a:schemeClr val="bg1"/>
              </a:solidFill>
              <a:latin typeface="Calibri" panose="020F0502020204030204" pitchFamily="34" charset="0"/>
              <a:ea typeface="ヒラギノ角ゴ Pro W3"/>
              <a:cs typeface="Calibri" panose="020F0502020204030204" pitchFamily="34" charset="0"/>
            </a:endParaRPr>
          </a:p>
        </p:txBody>
      </p:sp>
      <p:grpSp>
        <p:nvGrpSpPr>
          <p:cNvPr id="21" name="Group 20">
            <a:extLst>
              <a:ext uri="{FF2B5EF4-FFF2-40B4-BE49-F238E27FC236}">
                <a16:creationId xmlns:a16="http://schemas.microsoft.com/office/drawing/2014/main" id="{7A2B2614-5938-4CA9-AF26-91D12247453A}"/>
              </a:ext>
            </a:extLst>
          </p:cNvPr>
          <p:cNvGrpSpPr/>
          <p:nvPr/>
        </p:nvGrpSpPr>
        <p:grpSpPr>
          <a:xfrm>
            <a:off x="150283" y="1050569"/>
            <a:ext cx="2783417" cy="276999"/>
            <a:chOff x="106680" y="1136748"/>
            <a:chExt cx="4975860" cy="276999"/>
          </a:xfrm>
        </p:grpSpPr>
        <p:sp>
          <p:nvSpPr>
            <p:cNvPr id="22" name="TextBox 21">
              <a:extLst>
                <a:ext uri="{FF2B5EF4-FFF2-40B4-BE49-F238E27FC236}">
                  <a16:creationId xmlns:a16="http://schemas.microsoft.com/office/drawing/2014/main" id="{363BF294-335D-4B76-B356-067160E45D72}"/>
                </a:ext>
              </a:extLst>
            </p:cNvPr>
            <p:cNvSpPr txBox="1"/>
            <p:nvPr/>
          </p:nvSpPr>
          <p:spPr>
            <a:xfrm>
              <a:off x="106680" y="1136748"/>
              <a:ext cx="4975860" cy="276999"/>
            </a:xfrm>
            <a:prstGeom prst="rect">
              <a:avLst/>
            </a:prstGeom>
            <a:noFill/>
          </p:spPr>
          <p:txBody>
            <a:bodyPr wrap="square" rtlCol="0">
              <a:spAutoFit/>
            </a:bodyPr>
            <a:lstStyle/>
            <a:p>
              <a:r>
                <a:rPr lang="en-US" sz="1200" b="1" dirty="0">
                  <a:solidFill>
                    <a:schemeClr val="tx2"/>
                  </a:solidFill>
                  <a:latin typeface="Calibri" panose="020F0502020204030204" pitchFamily="34" charset="0"/>
                  <a:cs typeface="Calibri" panose="020F0502020204030204" pitchFamily="34" charset="0"/>
                </a:rPr>
                <a:t>P</a:t>
              </a:r>
              <a:r>
                <a:rPr lang="en-GB" sz="1200" b="1" dirty="0">
                  <a:solidFill>
                    <a:schemeClr val="tx2"/>
                  </a:solidFill>
                  <a:latin typeface="Calibri" panose="020F0502020204030204" pitchFamily="34" charset="0"/>
                  <a:cs typeface="Calibri" panose="020F0502020204030204" pitchFamily="34" charset="0"/>
                </a:rPr>
                <a:t>Ds: Median firm</a:t>
              </a:r>
            </a:p>
          </p:txBody>
        </p:sp>
        <p:cxnSp>
          <p:nvCxnSpPr>
            <p:cNvPr id="23" name="Straight Connector 22">
              <a:extLst>
                <a:ext uri="{FF2B5EF4-FFF2-40B4-BE49-F238E27FC236}">
                  <a16:creationId xmlns:a16="http://schemas.microsoft.com/office/drawing/2014/main" id="{742E9762-AB15-4514-B0D6-2EBA6507DEAE}"/>
                </a:ext>
              </a:extLst>
            </p:cNvPr>
            <p:cNvCxnSpPr/>
            <p:nvPr/>
          </p:nvCxnSpPr>
          <p:spPr bwMode="auto">
            <a:xfrm>
              <a:off x="106680" y="1397837"/>
              <a:ext cx="4838700" cy="0"/>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60" name="Rectangle 2">
            <a:extLst>
              <a:ext uri="{FF2B5EF4-FFF2-40B4-BE49-F238E27FC236}">
                <a16:creationId xmlns:a16="http://schemas.microsoft.com/office/drawing/2014/main" id="{62494B12-69A6-43C9-A17F-8550D4CB9395}"/>
              </a:ext>
            </a:extLst>
          </p:cNvPr>
          <p:cNvSpPr>
            <a:spLocks noGrp="1" noChangeArrowheads="1"/>
          </p:cNvSpPr>
          <p:nvPr>
            <p:ph type="title"/>
          </p:nvPr>
        </p:nvSpPr>
        <p:spPr>
          <a:xfrm>
            <a:off x="186373" y="83820"/>
            <a:ext cx="8594725" cy="635000"/>
          </a:xfrm>
        </p:spPr>
        <p:txBody>
          <a:bodyPr/>
          <a:lstStyle/>
          <a:p>
            <a:pPr>
              <a:lnSpc>
                <a:spcPts val="2800"/>
              </a:lnSpc>
              <a:defRPr/>
            </a:pPr>
            <a:r>
              <a:rPr lang="en-US" altLang="en-US" sz="1600" dirty="0">
                <a:latin typeface="Calibri" panose="020F0502020204030204" pitchFamily="34" charset="0"/>
                <a:cs typeface="Calibri" panose="020F0502020204030204" pitchFamily="34" charset="0"/>
              </a:rPr>
              <a:t>Corporate credit risk a function of underlying exposure to transition or physical risk</a:t>
            </a:r>
            <a:endParaRPr lang="en-GB" altLang="en-US" sz="1600" dirty="0">
              <a:latin typeface="Calibri" panose="020F0502020204030204" pitchFamily="34" charset="0"/>
              <a:cs typeface="Calibri" panose="020F0502020204030204" pitchFamily="34" charset="0"/>
            </a:endParaRPr>
          </a:p>
        </p:txBody>
      </p:sp>
      <p:grpSp>
        <p:nvGrpSpPr>
          <p:cNvPr id="61" name="Group 60">
            <a:extLst>
              <a:ext uri="{FF2B5EF4-FFF2-40B4-BE49-F238E27FC236}">
                <a16:creationId xmlns:a16="http://schemas.microsoft.com/office/drawing/2014/main" id="{4ADE841F-F89B-4D31-998F-F3E94ABA6355}"/>
              </a:ext>
            </a:extLst>
          </p:cNvPr>
          <p:cNvGrpSpPr/>
          <p:nvPr/>
        </p:nvGrpSpPr>
        <p:grpSpPr>
          <a:xfrm>
            <a:off x="3199600" y="1050569"/>
            <a:ext cx="2783417" cy="276999"/>
            <a:chOff x="106680" y="1136748"/>
            <a:chExt cx="4975860" cy="276999"/>
          </a:xfrm>
        </p:grpSpPr>
        <p:sp>
          <p:nvSpPr>
            <p:cNvPr id="62" name="TextBox 61">
              <a:extLst>
                <a:ext uri="{FF2B5EF4-FFF2-40B4-BE49-F238E27FC236}">
                  <a16:creationId xmlns:a16="http://schemas.microsoft.com/office/drawing/2014/main" id="{153F421A-29AD-4678-9DB0-336AC56F6E52}"/>
                </a:ext>
              </a:extLst>
            </p:cNvPr>
            <p:cNvSpPr txBox="1"/>
            <p:nvPr/>
          </p:nvSpPr>
          <p:spPr>
            <a:xfrm>
              <a:off x="106680" y="1136748"/>
              <a:ext cx="4975860" cy="276999"/>
            </a:xfrm>
            <a:prstGeom prst="rect">
              <a:avLst/>
            </a:prstGeom>
            <a:noFill/>
          </p:spPr>
          <p:txBody>
            <a:bodyPr wrap="square" rtlCol="0">
              <a:spAutoFit/>
            </a:bodyPr>
            <a:lstStyle/>
            <a:p>
              <a:r>
                <a:rPr lang="en-GB" sz="1200" b="1" dirty="0">
                  <a:solidFill>
                    <a:schemeClr val="accent5">
                      <a:lumMod val="50000"/>
                    </a:schemeClr>
                  </a:solidFill>
                  <a:latin typeface="Calibri" panose="020F0502020204030204" pitchFamily="34" charset="0"/>
                  <a:cs typeface="Calibri" panose="020F0502020204030204" pitchFamily="34" charset="0"/>
                </a:rPr>
                <a:t>PDs: Carbon intensive firms</a:t>
              </a:r>
            </a:p>
          </p:txBody>
        </p:sp>
        <p:cxnSp>
          <p:nvCxnSpPr>
            <p:cNvPr id="63" name="Straight Connector 62">
              <a:extLst>
                <a:ext uri="{FF2B5EF4-FFF2-40B4-BE49-F238E27FC236}">
                  <a16:creationId xmlns:a16="http://schemas.microsoft.com/office/drawing/2014/main" id="{B65DDD1A-179B-4327-A86E-0F634D4C0265}"/>
                </a:ext>
              </a:extLst>
            </p:cNvPr>
            <p:cNvCxnSpPr/>
            <p:nvPr/>
          </p:nvCxnSpPr>
          <p:spPr bwMode="auto">
            <a:xfrm>
              <a:off x="106680" y="1397837"/>
              <a:ext cx="4838700" cy="0"/>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64" name="Group 63">
            <a:extLst>
              <a:ext uri="{FF2B5EF4-FFF2-40B4-BE49-F238E27FC236}">
                <a16:creationId xmlns:a16="http://schemas.microsoft.com/office/drawing/2014/main" id="{70DA7269-F124-4CF2-9C4D-AE6183FE249E}"/>
              </a:ext>
            </a:extLst>
          </p:cNvPr>
          <p:cNvGrpSpPr/>
          <p:nvPr/>
        </p:nvGrpSpPr>
        <p:grpSpPr>
          <a:xfrm>
            <a:off x="6174210" y="1050569"/>
            <a:ext cx="2783417" cy="276999"/>
            <a:chOff x="106680" y="1136748"/>
            <a:chExt cx="4975860" cy="276999"/>
          </a:xfrm>
        </p:grpSpPr>
        <p:sp>
          <p:nvSpPr>
            <p:cNvPr id="65" name="TextBox 64">
              <a:extLst>
                <a:ext uri="{FF2B5EF4-FFF2-40B4-BE49-F238E27FC236}">
                  <a16:creationId xmlns:a16="http://schemas.microsoft.com/office/drawing/2014/main" id="{BBF0899B-CC23-4E76-AA49-5C582ADBFA94}"/>
                </a:ext>
              </a:extLst>
            </p:cNvPr>
            <p:cNvSpPr txBox="1"/>
            <p:nvPr/>
          </p:nvSpPr>
          <p:spPr>
            <a:xfrm>
              <a:off x="106680" y="1136748"/>
              <a:ext cx="4975860" cy="276999"/>
            </a:xfrm>
            <a:prstGeom prst="rect">
              <a:avLst/>
            </a:prstGeom>
            <a:noFill/>
          </p:spPr>
          <p:txBody>
            <a:bodyPr wrap="square" rtlCol="0">
              <a:spAutoFit/>
            </a:bodyPr>
            <a:lstStyle/>
            <a:p>
              <a:r>
                <a:rPr lang="en-GB" sz="1200" b="1" dirty="0">
                  <a:solidFill>
                    <a:srgbClr val="C00000"/>
                  </a:solidFill>
                  <a:latin typeface="Calibri" panose="020F0502020204030204" pitchFamily="34" charset="0"/>
                  <a:cs typeface="Calibri" panose="020F0502020204030204" pitchFamily="34" charset="0"/>
                </a:rPr>
                <a:t>PDs: High physical risk firms</a:t>
              </a:r>
            </a:p>
          </p:txBody>
        </p:sp>
        <p:cxnSp>
          <p:nvCxnSpPr>
            <p:cNvPr id="66" name="Straight Connector 65">
              <a:extLst>
                <a:ext uri="{FF2B5EF4-FFF2-40B4-BE49-F238E27FC236}">
                  <a16:creationId xmlns:a16="http://schemas.microsoft.com/office/drawing/2014/main" id="{426D3430-C3DD-44D6-8032-6A64708F4436}"/>
                </a:ext>
              </a:extLst>
            </p:cNvPr>
            <p:cNvCxnSpPr/>
            <p:nvPr/>
          </p:nvCxnSpPr>
          <p:spPr bwMode="auto">
            <a:xfrm>
              <a:off x="106680" y="1397837"/>
              <a:ext cx="4838700" cy="0"/>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5" name="TextBox 4">
            <a:extLst>
              <a:ext uri="{FF2B5EF4-FFF2-40B4-BE49-F238E27FC236}">
                <a16:creationId xmlns:a16="http://schemas.microsoft.com/office/drawing/2014/main" id="{6056595B-87D4-45E4-A911-E0921A3414B2}"/>
              </a:ext>
            </a:extLst>
          </p:cNvPr>
          <p:cNvSpPr txBox="1"/>
          <p:nvPr/>
        </p:nvSpPr>
        <p:spPr>
          <a:xfrm>
            <a:off x="150282" y="1284087"/>
            <a:ext cx="8730618" cy="276999"/>
          </a:xfrm>
          <a:prstGeom prst="rect">
            <a:avLst/>
          </a:prstGeom>
          <a:noFill/>
        </p:spPr>
        <p:txBody>
          <a:bodyPr wrap="square" rtlCol="0">
            <a:spAutoFit/>
          </a:bodyPr>
          <a:lstStyle/>
          <a:p>
            <a:r>
              <a:rPr lang="en-US" sz="1200" i="1" dirty="0">
                <a:latin typeface="Calibri" panose="020F0502020204030204" pitchFamily="34" charset="0"/>
                <a:cs typeface="Calibri" panose="020F0502020204030204" pitchFamily="34" charset="0"/>
              </a:rPr>
              <a:t>All charts: % differences in adverse scenarios compared to orderly transition scenario</a:t>
            </a:r>
            <a:endParaRPr lang="en-GB" sz="1200" i="1" dirty="0">
              <a:latin typeface="Calibri" panose="020F0502020204030204" pitchFamily="34" charset="0"/>
              <a:cs typeface="Calibri" panose="020F0502020204030204" pitchFamily="34" charset="0"/>
            </a:endParaRPr>
          </a:p>
        </p:txBody>
      </p:sp>
      <p:grpSp>
        <p:nvGrpSpPr>
          <p:cNvPr id="29" name="Group 28">
            <a:extLst>
              <a:ext uri="{FF2B5EF4-FFF2-40B4-BE49-F238E27FC236}">
                <a16:creationId xmlns:a16="http://schemas.microsoft.com/office/drawing/2014/main" id="{F5327195-7307-4C35-B930-D1D469FACDDB}"/>
              </a:ext>
            </a:extLst>
          </p:cNvPr>
          <p:cNvGrpSpPr/>
          <p:nvPr/>
        </p:nvGrpSpPr>
        <p:grpSpPr>
          <a:xfrm>
            <a:off x="346509" y="1670212"/>
            <a:ext cx="2390964" cy="2312792"/>
            <a:chOff x="346509" y="2285662"/>
            <a:chExt cx="2390964" cy="2312792"/>
          </a:xfrm>
        </p:grpSpPr>
        <p:pic>
          <p:nvPicPr>
            <p:cNvPr id="30" name="Picture 29">
              <a:extLst>
                <a:ext uri="{FF2B5EF4-FFF2-40B4-BE49-F238E27FC236}">
                  <a16:creationId xmlns:a16="http://schemas.microsoft.com/office/drawing/2014/main" id="{8F11E7F6-F04E-450A-A2C1-279A88CA1418}"/>
                </a:ext>
              </a:extLst>
            </p:cNvPr>
            <p:cNvPicPr>
              <a:picLocks noChangeAspect="1"/>
            </p:cNvPicPr>
            <p:nvPr/>
          </p:nvPicPr>
          <p:blipFill>
            <a:blip r:embed="rId3"/>
            <a:stretch>
              <a:fillRect/>
            </a:stretch>
          </p:blipFill>
          <p:spPr>
            <a:xfrm>
              <a:off x="346509" y="2285662"/>
              <a:ext cx="2390964" cy="2312792"/>
            </a:xfrm>
            <a:prstGeom prst="rect">
              <a:avLst/>
            </a:prstGeom>
          </p:spPr>
        </p:pic>
        <p:cxnSp>
          <p:nvCxnSpPr>
            <p:cNvPr id="31" name="Straight Arrow Connector 30">
              <a:extLst>
                <a:ext uri="{FF2B5EF4-FFF2-40B4-BE49-F238E27FC236}">
                  <a16:creationId xmlns:a16="http://schemas.microsoft.com/office/drawing/2014/main" id="{BED4785C-6216-447D-A8F5-5DC2201D54AF}"/>
                </a:ext>
              </a:extLst>
            </p:cNvPr>
            <p:cNvCxnSpPr/>
            <p:nvPr/>
          </p:nvCxnSpPr>
          <p:spPr bwMode="auto">
            <a:xfrm>
              <a:off x="520810" y="4126727"/>
              <a:ext cx="556592" cy="0"/>
            </a:xfrm>
            <a:prstGeom prst="straightConnector1">
              <a:avLst/>
            </a:prstGeom>
            <a:solidFill>
              <a:schemeClr val="tx2"/>
            </a:solidFill>
            <a:ln w="9525" cap="flat" cmpd="sng" algn="ctr">
              <a:solidFill>
                <a:schemeClr val="tx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 name="Straight Arrow Connector 31">
              <a:extLst>
                <a:ext uri="{FF2B5EF4-FFF2-40B4-BE49-F238E27FC236}">
                  <a16:creationId xmlns:a16="http://schemas.microsoft.com/office/drawing/2014/main" id="{CF958B52-772F-4786-81C6-685772A9FB7D}"/>
                </a:ext>
              </a:extLst>
            </p:cNvPr>
            <p:cNvCxnSpPr/>
            <p:nvPr/>
          </p:nvCxnSpPr>
          <p:spPr bwMode="auto">
            <a:xfrm>
              <a:off x="1077402" y="4126727"/>
              <a:ext cx="1530626" cy="0"/>
            </a:xfrm>
            <a:prstGeom prst="straightConnector1">
              <a:avLst/>
            </a:prstGeom>
            <a:solidFill>
              <a:schemeClr val="tx2"/>
            </a:solidFill>
            <a:ln w="9525" cap="flat" cmpd="sng" algn="ctr">
              <a:solidFill>
                <a:schemeClr val="tx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3" name="TextBox 32">
              <a:extLst>
                <a:ext uri="{FF2B5EF4-FFF2-40B4-BE49-F238E27FC236}">
                  <a16:creationId xmlns:a16="http://schemas.microsoft.com/office/drawing/2014/main" id="{D900EB25-7785-47C4-B295-71D91DB1E563}"/>
                </a:ext>
              </a:extLst>
            </p:cNvPr>
            <p:cNvSpPr txBox="1"/>
            <p:nvPr/>
          </p:nvSpPr>
          <p:spPr>
            <a:xfrm>
              <a:off x="474448" y="4126727"/>
              <a:ext cx="712907" cy="254109"/>
            </a:xfrm>
            <a:prstGeom prst="rect">
              <a:avLst/>
            </a:prstGeom>
            <a:noFill/>
          </p:spPr>
          <p:txBody>
            <a:bodyPr wrap="square" rtlCol="0">
              <a:spAutoFit/>
            </a:bodyPr>
            <a:lstStyle/>
            <a:p>
              <a:pPr>
                <a:lnSpc>
                  <a:spcPts val="600"/>
                </a:lnSpc>
              </a:pPr>
              <a:r>
                <a:rPr lang="en-US" sz="800" dirty="0">
                  <a:latin typeface="Calibri" panose="020F0502020204030204" pitchFamily="34" charset="0"/>
                  <a:cs typeface="Calibri" panose="020F0502020204030204" pitchFamily="34" charset="0"/>
                </a:rPr>
                <a:t>Short-term costs of OT</a:t>
              </a:r>
              <a:endParaRPr lang="en-GB" sz="800" dirty="0">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3921979C-4F91-41E7-BB96-7E79929ECCFE}"/>
                </a:ext>
              </a:extLst>
            </p:cNvPr>
            <p:cNvSpPr txBox="1"/>
            <p:nvPr/>
          </p:nvSpPr>
          <p:spPr>
            <a:xfrm>
              <a:off x="1147175" y="4112266"/>
              <a:ext cx="1350365" cy="177164"/>
            </a:xfrm>
            <a:prstGeom prst="rect">
              <a:avLst/>
            </a:prstGeom>
            <a:noFill/>
          </p:spPr>
          <p:txBody>
            <a:bodyPr wrap="square" rtlCol="0">
              <a:spAutoFit/>
            </a:bodyPr>
            <a:lstStyle/>
            <a:p>
              <a:pPr>
                <a:lnSpc>
                  <a:spcPts val="600"/>
                </a:lnSpc>
              </a:pPr>
              <a:r>
                <a:rPr lang="en-US" sz="800" dirty="0">
                  <a:latin typeface="Calibri" panose="020F0502020204030204" pitchFamily="34" charset="0"/>
                  <a:cs typeface="Calibri" panose="020F0502020204030204" pitchFamily="34" charset="0"/>
                </a:rPr>
                <a:t>Long-term benefits of OT</a:t>
              </a:r>
              <a:endParaRPr lang="en-GB" sz="800" dirty="0">
                <a:latin typeface="Calibri" panose="020F0502020204030204" pitchFamily="34" charset="0"/>
                <a:cs typeface="Calibri" panose="020F0502020204030204" pitchFamily="34" charset="0"/>
              </a:endParaRPr>
            </a:p>
          </p:txBody>
        </p:sp>
      </p:grpSp>
      <p:grpSp>
        <p:nvGrpSpPr>
          <p:cNvPr id="35" name="Group 34">
            <a:extLst>
              <a:ext uri="{FF2B5EF4-FFF2-40B4-BE49-F238E27FC236}">
                <a16:creationId xmlns:a16="http://schemas.microsoft.com/office/drawing/2014/main" id="{9F63C15E-48CB-4BD0-83FC-BBEC922F6FA7}"/>
              </a:ext>
            </a:extLst>
          </p:cNvPr>
          <p:cNvGrpSpPr/>
          <p:nvPr/>
        </p:nvGrpSpPr>
        <p:grpSpPr>
          <a:xfrm>
            <a:off x="3435766" y="1670212"/>
            <a:ext cx="2390964" cy="2327677"/>
            <a:chOff x="3435766" y="2285662"/>
            <a:chExt cx="2390964" cy="2327677"/>
          </a:xfrm>
        </p:grpSpPr>
        <p:pic>
          <p:nvPicPr>
            <p:cNvPr id="36" name="Picture 35">
              <a:extLst>
                <a:ext uri="{FF2B5EF4-FFF2-40B4-BE49-F238E27FC236}">
                  <a16:creationId xmlns:a16="http://schemas.microsoft.com/office/drawing/2014/main" id="{9F807DD4-57E9-4744-9C40-E590C578C815}"/>
                </a:ext>
              </a:extLst>
            </p:cNvPr>
            <p:cNvPicPr>
              <a:picLocks noChangeAspect="1"/>
            </p:cNvPicPr>
            <p:nvPr/>
          </p:nvPicPr>
          <p:blipFill>
            <a:blip r:embed="rId4"/>
            <a:stretch>
              <a:fillRect/>
            </a:stretch>
          </p:blipFill>
          <p:spPr>
            <a:xfrm>
              <a:off x="3435766" y="2285662"/>
              <a:ext cx="2390964" cy="2327677"/>
            </a:xfrm>
            <a:prstGeom prst="rect">
              <a:avLst/>
            </a:prstGeom>
          </p:spPr>
        </p:pic>
        <p:cxnSp>
          <p:nvCxnSpPr>
            <p:cNvPr id="37" name="Straight Arrow Connector 36">
              <a:extLst>
                <a:ext uri="{FF2B5EF4-FFF2-40B4-BE49-F238E27FC236}">
                  <a16:creationId xmlns:a16="http://schemas.microsoft.com/office/drawing/2014/main" id="{FE814769-1E96-4F05-A60E-9669847D4F1D}"/>
                </a:ext>
              </a:extLst>
            </p:cNvPr>
            <p:cNvCxnSpPr/>
            <p:nvPr/>
          </p:nvCxnSpPr>
          <p:spPr bwMode="auto">
            <a:xfrm flipV="1">
              <a:off x="4360326" y="3664688"/>
              <a:ext cx="0" cy="430021"/>
            </a:xfrm>
            <a:prstGeom prst="straightConnector1">
              <a:avLst/>
            </a:prstGeom>
            <a:solidFill>
              <a:schemeClr val="tx2"/>
            </a:solidFill>
            <a:ln w="9525" cap="flat" cmpd="sng" algn="ctr">
              <a:solidFill>
                <a:schemeClr val="tx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pic>
        <p:nvPicPr>
          <p:cNvPr id="38" name="Picture 37">
            <a:extLst>
              <a:ext uri="{FF2B5EF4-FFF2-40B4-BE49-F238E27FC236}">
                <a16:creationId xmlns:a16="http://schemas.microsoft.com/office/drawing/2014/main" id="{C58FAD32-E6BC-46DC-B33D-49AE18E108BE}"/>
              </a:ext>
            </a:extLst>
          </p:cNvPr>
          <p:cNvPicPr>
            <a:picLocks noChangeAspect="1"/>
          </p:cNvPicPr>
          <p:nvPr/>
        </p:nvPicPr>
        <p:blipFill>
          <a:blip r:embed="rId5"/>
          <a:stretch>
            <a:fillRect/>
          </a:stretch>
        </p:blipFill>
        <p:spPr>
          <a:xfrm>
            <a:off x="6429684" y="1670212"/>
            <a:ext cx="2390964" cy="2302230"/>
          </a:xfrm>
          <a:prstGeom prst="rect">
            <a:avLst/>
          </a:prstGeom>
        </p:spPr>
      </p:pic>
      <p:sp>
        <p:nvSpPr>
          <p:cNvPr id="39" name="TextBox 38">
            <a:extLst>
              <a:ext uri="{FF2B5EF4-FFF2-40B4-BE49-F238E27FC236}">
                <a16:creationId xmlns:a16="http://schemas.microsoft.com/office/drawing/2014/main" id="{B91E295D-B893-4217-AADF-8617CA9098E7}"/>
              </a:ext>
            </a:extLst>
          </p:cNvPr>
          <p:cNvSpPr txBox="1"/>
          <p:nvPr/>
        </p:nvSpPr>
        <p:spPr>
          <a:xfrm>
            <a:off x="4343539" y="2941583"/>
            <a:ext cx="1331635" cy="502702"/>
          </a:xfrm>
          <a:prstGeom prst="rect">
            <a:avLst/>
          </a:prstGeom>
          <a:noFill/>
        </p:spPr>
        <p:txBody>
          <a:bodyPr wrap="square" rtlCol="0">
            <a:spAutoFit/>
          </a:bodyPr>
          <a:lstStyle/>
          <a:p>
            <a:pPr>
              <a:lnSpc>
                <a:spcPts val="800"/>
              </a:lnSpc>
            </a:pPr>
            <a:r>
              <a:rPr lang="en-US" sz="800" dirty="0">
                <a:latin typeface="Calibri" panose="020F0502020204030204" pitchFamily="34" charset="0"/>
                <a:cs typeface="Calibri" panose="020F0502020204030204" pitchFamily="34" charset="0"/>
              </a:rPr>
              <a:t>More costly transition for carbon-intense firms, and more time needed to recoup investments</a:t>
            </a:r>
            <a:endParaRPr lang="en-GB" sz="800" dirty="0">
              <a:latin typeface="Calibri" panose="020F0502020204030204" pitchFamily="34" charset="0"/>
              <a:cs typeface="Calibri" panose="020F0502020204030204" pitchFamily="34" charset="0"/>
            </a:endParaRPr>
          </a:p>
        </p:txBody>
      </p:sp>
      <p:cxnSp>
        <p:nvCxnSpPr>
          <p:cNvPr id="40" name="Straight Arrow Connector 39">
            <a:extLst>
              <a:ext uri="{FF2B5EF4-FFF2-40B4-BE49-F238E27FC236}">
                <a16:creationId xmlns:a16="http://schemas.microsoft.com/office/drawing/2014/main" id="{FF9F01A1-1687-4871-A702-53EE3DC49E0C}"/>
              </a:ext>
            </a:extLst>
          </p:cNvPr>
          <p:cNvCxnSpPr/>
          <p:nvPr/>
        </p:nvCxnSpPr>
        <p:spPr bwMode="auto">
          <a:xfrm flipV="1">
            <a:off x="8531833" y="1708375"/>
            <a:ext cx="0" cy="1567705"/>
          </a:xfrm>
          <a:prstGeom prst="straightConnector1">
            <a:avLst/>
          </a:prstGeom>
          <a:solidFill>
            <a:schemeClr val="tx2"/>
          </a:solidFill>
          <a:ln w="9525" cap="flat" cmpd="sng" algn="ctr">
            <a:solidFill>
              <a:schemeClr val="tx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1" name="TextBox 40">
            <a:extLst>
              <a:ext uri="{FF2B5EF4-FFF2-40B4-BE49-F238E27FC236}">
                <a16:creationId xmlns:a16="http://schemas.microsoft.com/office/drawing/2014/main" id="{CE1246E1-DFFC-4B2B-A5B1-4923F7D0CF88}"/>
              </a:ext>
            </a:extLst>
          </p:cNvPr>
          <p:cNvSpPr txBox="1"/>
          <p:nvPr/>
        </p:nvSpPr>
        <p:spPr>
          <a:xfrm>
            <a:off x="6861550" y="1724306"/>
            <a:ext cx="1694108" cy="400110"/>
          </a:xfrm>
          <a:prstGeom prst="rect">
            <a:avLst/>
          </a:prstGeom>
          <a:noFill/>
        </p:spPr>
        <p:txBody>
          <a:bodyPr wrap="square" rtlCol="0">
            <a:spAutoFit/>
          </a:bodyPr>
          <a:lstStyle/>
          <a:p>
            <a:pPr algn="r">
              <a:lnSpc>
                <a:spcPts val="800"/>
              </a:lnSpc>
            </a:pPr>
            <a:r>
              <a:rPr lang="en-US" sz="800" dirty="0">
                <a:latin typeface="Calibri" panose="020F0502020204030204" pitchFamily="34" charset="0"/>
                <a:cs typeface="Calibri" panose="020F0502020204030204" pitchFamily="34" charset="0"/>
              </a:rPr>
              <a:t>Massive long-term benefits of an orderly transition for firms most exposed to physical risk</a:t>
            </a:r>
            <a:endParaRPr lang="en-GB" sz="800" dirty="0">
              <a:latin typeface="Calibri" panose="020F0502020204030204" pitchFamily="34" charset="0"/>
              <a:cs typeface="Calibri" panose="020F0502020204030204" pitchFamily="34" charset="0"/>
            </a:endParaRPr>
          </a:p>
        </p:txBody>
      </p:sp>
      <p:cxnSp>
        <p:nvCxnSpPr>
          <p:cNvPr id="42" name="Straight Arrow Connector 41">
            <a:extLst>
              <a:ext uri="{FF2B5EF4-FFF2-40B4-BE49-F238E27FC236}">
                <a16:creationId xmlns:a16="http://schemas.microsoft.com/office/drawing/2014/main" id="{4EB6B299-3337-470A-A8E0-AF0398E3006A}"/>
              </a:ext>
            </a:extLst>
          </p:cNvPr>
          <p:cNvCxnSpPr/>
          <p:nvPr/>
        </p:nvCxnSpPr>
        <p:spPr bwMode="auto">
          <a:xfrm flipV="1">
            <a:off x="4360326" y="2309569"/>
            <a:ext cx="0" cy="632015"/>
          </a:xfrm>
          <a:prstGeom prst="straightConnector1">
            <a:avLst/>
          </a:prstGeom>
          <a:solidFill>
            <a:schemeClr val="tx2"/>
          </a:solidFill>
          <a:ln w="9525" cap="flat" cmpd="sng" algn="ctr">
            <a:solidFill>
              <a:schemeClr val="tx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3" name="TextBox 42">
            <a:extLst>
              <a:ext uri="{FF2B5EF4-FFF2-40B4-BE49-F238E27FC236}">
                <a16:creationId xmlns:a16="http://schemas.microsoft.com/office/drawing/2014/main" id="{567BF303-3CEF-44A2-9843-CD8F9B56D02A}"/>
              </a:ext>
            </a:extLst>
          </p:cNvPr>
          <p:cNvSpPr txBox="1"/>
          <p:nvPr/>
        </p:nvSpPr>
        <p:spPr>
          <a:xfrm>
            <a:off x="3652709" y="2417493"/>
            <a:ext cx="731441" cy="502702"/>
          </a:xfrm>
          <a:prstGeom prst="rect">
            <a:avLst/>
          </a:prstGeom>
          <a:noFill/>
        </p:spPr>
        <p:txBody>
          <a:bodyPr wrap="square" rtlCol="0">
            <a:spAutoFit/>
          </a:bodyPr>
          <a:lstStyle/>
          <a:p>
            <a:pPr algn="r">
              <a:lnSpc>
                <a:spcPts val="800"/>
              </a:lnSpc>
            </a:pPr>
            <a:r>
              <a:rPr lang="en-US" sz="800" dirty="0">
                <a:latin typeface="Calibri" panose="020F0502020204030204" pitchFamily="34" charset="0"/>
                <a:cs typeface="Calibri" panose="020F0502020204030204" pitchFamily="34" charset="0"/>
              </a:rPr>
              <a:t>Even more costly transition if delayed</a:t>
            </a:r>
            <a:endParaRPr lang="en-GB" sz="800" dirty="0">
              <a:latin typeface="Calibri" panose="020F0502020204030204" pitchFamily="34" charset="0"/>
              <a:cs typeface="Calibri" panose="020F0502020204030204" pitchFamily="34" charset="0"/>
            </a:endParaRPr>
          </a:p>
        </p:txBody>
      </p:sp>
      <p:pic>
        <p:nvPicPr>
          <p:cNvPr id="44" name="Picture 43">
            <a:extLst>
              <a:ext uri="{FF2B5EF4-FFF2-40B4-BE49-F238E27FC236}">
                <a16:creationId xmlns:a16="http://schemas.microsoft.com/office/drawing/2014/main" id="{E2562C17-06DA-449E-A246-AFB281759FCF}"/>
              </a:ext>
            </a:extLst>
          </p:cNvPr>
          <p:cNvPicPr>
            <a:picLocks noChangeAspect="1"/>
          </p:cNvPicPr>
          <p:nvPr/>
        </p:nvPicPr>
        <p:blipFill>
          <a:blip r:embed="rId6"/>
          <a:stretch>
            <a:fillRect/>
          </a:stretch>
        </p:blipFill>
        <p:spPr>
          <a:xfrm>
            <a:off x="3515328" y="4265753"/>
            <a:ext cx="2390964" cy="141597"/>
          </a:xfrm>
          <a:prstGeom prst="rect">
            <a:avLst/>
          </a:prstGeom>
        </p:spPr>
      </p:pic>
      <p:sp>
        <p:nvSpPr>
          <p:cNvPr id="47" name="Text Placeholder 20">
            <a:extLst>
              <a:ext uri="{FF2B5EF4-FFF2-40B4-BE49-F238E27FC236}">
                <a16:creationId xmlns:a16="http://schemas.microsoft.com/office/drawing/2014/main" id="{4705F207-7EA6-4DA9-8136-A0230092514A}"/>
              </a:ext>
            </a:extLst>
          </p:cNvPr>
          <p:cNvSpPr txBox="1">
            <a:spLocks/>
          </p:cNvSpPr>
          <p:nvPr/>
        </p:nvSpPr>
        <p:spPr>
          <a:xfrm>
            <a:off x="35576" y="4746987"/>
            <a:ext cx="8683315" cy="634622"/>
          </a:xfrm>
          <a:prstGeom prst="rect">
            <a:avLst/>
          </a:prstGeom>
        </p:spPr>
        <p:txBody>
          <a:bodyPr/>
          <a:lstStyle>
            <a:lvl1pPr marL="298450" indent="-298450" algn="l" rtl="0" eaLnBrk="1" fontAlgn="base" hangingPunct="1">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1" fontAlgn="base" hangingPunct="1">
              <a:spcBef>
                <a:spcPct val="0"/>
              </a:spcBef>
              <a:spcAft>
                <a:spcPct val="0"/>
              </a:spcAft>
              <a:buChar char="–"/>
              <a:defRPr>
                <a:solidFill>
                  <a:schemeClr val="tx1"/>
                </a:solidFill>
                <a:latin typeface="+mn-lt"/>
                <a:cs typeface="+mn-cs"/>
              </a:defRPr>
            </a:lvl2pPr>
            <a:lvl3pPr marL="914400" indent="-315913" algn="l" rtl="0" eaLnBrk="1" fontAlgn="base" hangingPunct="1">
              <a:spcBef>
                <a:spcPct val="0"/>
              </a:spcBef>
              <a:spcAft>
                <a:spcPct val="0"/>
              </a:spcAft>
              <a:buChar char="•"/>
              <a:defRPr sz="1600">
                <a:solidFill>
                  <a:schemeClr val="tx1"/>
                </a:solidFill>
                <a:latin typeface="+mn-lt"/>
                <a:cs typeface="+mn-cs"/>
              </a:defRPr>
            </a:lvl3pPr>
            <a:lvl4pPr marL="1219200" indent="-303213" algn="l" rtl="0" eaLnBrk="1" fontAlgn="base" hangingPunct="1">
              <a:spcBef>
                <a:spcPct val="0"/>
              </a:spcBef>
              <a:spcAft>
                <a:spcPct val="0"/>
              </a:spcAft>
              <a:buChar char="–"/>
              <a:defRPr sz="1600">
                <a:solidFill>
                  <a:schemeClr val="tx1"/>
                </a:solidFill>
                <a:latin typeface="+mn-lt"/>
                <a:cs typeface="+mn-cs"/>
              </a:defRPr>
            </a:lvl4pPr>
            <a:lvl5pPr marL="15240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marL="0" indent="0">
              <a:buNone/>
            </a:pPr>
            <a:r>
              <a:rPr lang="en-GB" sz="800" kern="0" dirty="0">
                <a:solidFill>
                  <a:srgbClr val="585858"/>
                </a:solidFill>
                <a:latin typeface="Calibri" panose="020F0502020204030204" pitchFamily="34" charset="0"/>
                <a:cs typeface="Calibri" panose="020F0502020204030204" pitchFamily="34" charset="0"/>
              </a:rPr>
              <a:t>Source: Alogoskoufis et al (2021), </a:t>
            </a:r>
            <a:r>
              <a:rPr lang="en-GB" sz="800" i="1" kern="0" dirty="0">
                <a:solidFill>
                  <a:srgbClr val="585858"/>
                </a:solidFill>
                <a:latin typeface="Calibri" panose="020F0502020204030204" pitchFamily="34" charset="0"/>
                <a:cs typeface="Calibri" panose="020F0502020204030204" pitchFamily="34" charset="0"/>
                <a:hlinkClick r:id="rId7"/>
              </a:rPr>
              <a:t>ECB economy-wide climate stress test</a:t>
            </a:r>
            <a:endParaRPr lang="en-GB"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1096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2"/>
          <p:cNvSpPr>
            <a:spLocks noGrp="1"/>
          </p:cNvSpPr>
          <p:nvPr>
            <p:ph type="sldNum" sz="quarter" idx="17"/>
          </p:nvPr>
        </p:nvSpPr>
        <p:spPr bwMode="auto">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D2B33CD1-6432-40ED-B5F2-3E6438483F98}" type="slidenum">
              <a:rPr altLang="en-US" sz="900" smtClean="0">
                <a:solidFill>
                  <a:schemeClr val="bg1"/>
                </a:solidFill>
                <a:ea typeface="ヒラギノ角ゴ Pro W3"/>
                <a:cs typeface="ヒラギノ角ゴ Pro W3"/>
              </a:rPr>
              <a:pPr eaLnBrk="1" hangingPunct="1">
                <a:lnSpc>
                  <a:spcPct val="100000"/>
                </a:lnSpc>
                <a:spcBef>
                  <a:spcPct val="0"/>
                </a:spcBef>
                <a:buClrTx/>
              </a:pPr>
              <a:t>14</a:t>
            </a:fld>
            <a:endParaRPr altLang="en-US" sz="900">
              <a:solidFill>
                <a:schemeClr val="bg1"/>
              </a:solidFill>
              <a:ea typeface="ヒラギノ角ゴ Pro W3"/>
              <a:cs typeface="ヒラギノ角ゴ Pro W3"/>
            </a:endParaRPr>
          </a:p>
        </p:txBody>
      </p:sp>
      <p:sp>
        <p:nvSpPr>
          <p:cNvPr id="6" name="Text Placeholder 9">
            <a:extLst>
              <a:ext uri="{FF2B5EF4-FFF2-40B4-BE49-F238E27FC236}">
                <a16:creationId xmlns:a16="http://schemas.microsoft.com/office/drawing/2014/main" id="{AE93D527-BF98-4D54-B74D-003979A8640C}"/>
              </a:ext>
            </a:extLst>
          </p:cNvPr>
          <p:cNvSpPr txBox="1">
            <a:spLocks/>
          </p:cNvSpPr>
          <p:nvPr/>
        </p:nvSpPr>
        <p:spPr bwMode="auto">
          <a:xfrm>
            <a:off x="4291683" y="1857375"/>
            <a:ext cx="4709442" cy="2688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1" fontAlgn="base" hangingPunct="1">
              <a:spcBef>
                <a:spcPct val="30000"/>
              </a:spcBef>
              <a:spcAft>
                <a:spcPct val="0"/>
              </a:spcAft>
              <a:buClr>
                <a:schemeClr val="tx2"/>
              </a:buClr>
              <a:defRPr lang="en-US" sz="3200" kern="1200" smtClean="0">
                <a:solidFill>
                  <a:schemeClr val="bg1"/>
                </a:solidFill>
                <a:latin typeface="+mn-lt"/>
                <a:ea typeface="+mj-ea"/>
                <a:cs typeface="+mj-cs"/>
              </a:defRPr>
            </a:lvl1pPr>
            <a:lvl2pPr marL="298450" algn="l" rtl="0" eaLnBrk="1" fontAlgn="base" hangingPunct="1">
              <a:spcBef>
                <a:spcPct val="0"/>
              </a:spcBef>
              <a:spcAft>
                <a:spcPct val="0"/>
              </a:spcAft>
              <a:defRPr lang="en-US" smtClean="0">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a:spcBef>
                <a:spcPts val="1200"/>
              </a:spcBef>
            </a:pPr>
            <a:r>
              <a:rPr lang="en-GB" sz="2200" dirty="0">
                <a:solidFill>
                  <a:schemeClr val="bg2">
                    <a:lumMod val="75000"/>
                  </a:schemeClr>
                </a:solidFill>
                <a:latin typeface="Calibri" panose="020F0502020204030204" pitchFamily="34" charset="0"/>
                <a:cs typeface="Arial" pitchFamily="34" charset="0"/>
              </a:rPr>
              <a:t>1 | Background</a:t>
            </a:r>
          </a:p>
          <a:p>
            <a:pPr>
              <a:spcBef>
                <a:spcPts val="1200"/>
              </a:spcBef>
            </a:pPr>
            <a:r>
              <a:rPr lang="en-GB" sz="2200" dirty="0">
                <a:solidFill>
                  <a:schemeClr val="bg2">
                    <a:lumMod val="75000"/>
                  </a:schemeClr>
                </a:solidFill>
                <a:latin typeface="Calibri" panose="020F0502020204030204" pitchFamily="34" charset="0"/>
                <a:cs typeface="Arial" pitchFamily="34" charset="0"/>
              </a:rPr>
              <a:t>2 | Distribution of financial risk</a:t>
            </a:r>
          </a:p>
          <a:p>
            <a:pPr>
              <a:spcBef>
                <a:spcPts val="1200"/>
              </a:spcBef>
            </a:pPr>
            <a:r>
              <a:rPr lang="en-GB" sz="2200" dirty="0">
                <a:solidFill>
                  <a:schemeClr val="bg2">
                    <a:lumMod val="75000"/>
                  </a:schemeClr>
                </a:solidFill>
                <a:latin typeface="Calibri" panose="020F0502020204030204" pitchFamily="34" charset="0"/>
                <a:cs typeface="Arial" pitchFamily="34" charset="0"/>
              </a:rPr>
              <a:t>3 | Evolution of financial risk</a:t>
            </a:r>
          </a:p>
          <a:p>
            <a:pPr>
              <a:spcBef>
                <a:spcPts val="1200"/>
              </a:spcBef>
            </a:pPr>
            <a:r>
              <a:rPr lang="en-GB" sz="2200" dirty="0">
                <a:latin typeface="Calibri" panose="020F0502020204030204" pitchFamily="34" charset="0"/>
                <a:cs typeface="Arial" pitchFamily="34" charset="0"/>
              </a:rPr>
              <a:t>4 | Systemic amplifiers</a:t>
            </a:r>
          </a:p>
          <a:p>
            <a:pPr>
              <a:spcBef>
                <a:spcPts val="1200"/>
              </a:spcBef>
            </a:pPr>
            <a:r>
              <a:rPr lang="en-GB" sz="2200" dirty="0">
                <a:solidFill>
                  <a:schemeClr val="bg2">
                    <a:lumMod val="75000"/>
                  </a:schemeClr>
                </a:solidFill>
                <a:latin typeface="Calibri" panose="020F0502020204030204" pitchFamily="34" charset="0"/>
                <a:cs typeface="Arial" pitchFamily="34" charset="0"/>
              </a:rPr>
              <a:t>5 | Macroprudential considerations</a:t>
            </a:r>
          </a:p>
          <a:p>
            <a:pPr>
              <a:spcBef>
                <a:spcPts val="1200"/>
              </a:spcBef>
            </a:pPr>
            <a:r>
              <a:rPr lang="en-GB" sz="2200" dirty="0">
                <a:solidFill>
                  <a:schemeClr val="bg2">
                    <a:lumMod val="75000"/>
                  </a:schemeClr>
                </a:solidFill>
                <a:latin typeface="Calibri" panose="020F0502020204030204" pitchFamily="34" charset="0"/>
                <a:cs typeface="Arial" pitchFamily="34" charset="0"/>
              </a:rPr>
              <a:t>6 | Summary</a:t>
            </a:r>
          </a:p>
        </p:txBody>
      </p:sp>
      <p:sp>
        <p:nvSpPr>
          <p:cNvPr id="7" name="Title 2">
            <a:extLst>
              <a:ext uri="{FF2B5EF4-FFF2-40B4-BE49-F238E27FC236}">
                <a16:creationId xmlns:a16="http://schemas.microsoft.com/office/drawing/2014/main" id="{1E96B2B1-0934-4A9F-BD29-E5F0089371E7}"/>
              </a:ext>
            </a:extLst>
          </p:cNvPr>
          <p:cNvSpPr txBox="1">
            <a:spLocks/>
          </p:cNvSpPr>
          <p:nvPr/>
        </p:nvSpPr>
        <p:spPr>
          <a:xfrm>
            <a:off x="278504" y="150685"/>
            <a:ext cx="8648749" cy="294626"/>
          </a:xfrm>
          <a:prstGeom prst="rect">
            <a:avLst/>
          </a:prstGeom>
        </p:spPr>
        <p:txBody>
          <a:bodyPr vert="horz"/>
          <a:lst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r>
              <a:rPr lang="en-GB" sz="1600" kern="0" dirty="0">
                <a:solidFill>
                  <a:schemeClr val="accent6">
                    <a:lumMod val="50000"/>
                  </a:schemeClr>
                </a:solidFill>
                <a:latin typeface="Calibri" panose="020F0502020204030204" pitchFamily="34" charset="0"/>
                <a:cs typeface="Calibri" panose="020F0502020204030204" pitchFamily="34" charset="0"/>
              </a:rPr>
              <a:t>Outline</a:t>
            </a:r>
            <a:endParaRPr lang="en-GB" sz="16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4472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8D09FB3-D33D-47D7-AC14-E23D677D302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a:extLst>
                          <a:ext uri="{FF2B5EF4-FFF2-40B4-BE49-F238E27FC236}">
                            <a16:creationId xmlns:a16="http://schemas.microsoft.com/office/drawing/2014/main" id="{C8D09FB3-D33D-47D7-AC14-E23D677D302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549E6760-C16D-41D6-A882-567153AF34FE}"/>
              </a:ext>
            </a:extLst>
          </p:cNvPr>
          <p:cNvSpPr>
            <a:spLocks noGrp="1"/>
          </p:cNvSpPr>
          <p:nvPr>
            <p:ph type="sldNum" sz="quarter" idx="10"/>
          </p:nvPr>
        </p:nvSpPr>
        <p:spPr/>
        <p:txBody>
          <a:bodyPr/>
          <a:lstStyle/>
          <a:p>
            <a:pPr>
              <a:defRPr/>
            </a:pPr>
            <a:fld id="{44320B71-EC71-4A7E-8C8A-9C555B387A1C}" type="slidenum">
              <a:rPr lang="en-GB" smtClean="0">
                <a:latin typeface="Calibri" panose="020F0502020204030204" pitchFamily="34" charset="0"/>
                <a:cs typeface="Calibri" panose="020F0502020204030204" pitchFamily="34" charset="0"/>
              </a:rPr>
              <a:pPr>
                <a:defRPr/>
              </a:pPr>
              <a:t>15</a:t>
            </a:fld>
            <a:endParaRPr lang="en-GB" dirty="0">
              <a:latin typeface="Calibri" panose="020F0502020204030204" pitchFamily="34" charset="0"/>
              <a:cs typeface="Calibri" panose="020F0502020204030204" pitchFamily="34" charset="0"/>
            </a:endParaRPr>
          </a:p>
        </p:txBody>
      </p:sp>
      <p:sp>
        <p:nvSpPr>
          <p:cNvPr id="18" name="Title 2">
            <a:extLst>
              <a:ext uri="{FF2B5EF4-FFF2-40B4-BE49-F238E27FC236}">
                <a16:creationId xmlns:a16="http://schemas.microsoft.com/office/drawing/2014/main" id="{1D18A7C3-5EC3-424C-BB8E-5ABC9627A55B}"/>
              </a:ext>
            </a:extLst>
          </p:cNvPr>
          <p:cNvSpPr>
            <a:spLocks noGrp="1"/>
          </p:cNvSpPr>
          <p:nvPr>
            <p:ph type="title"/>
          </p:nvPr>
        </p:nvSpPr>
        <p:spPr>
          <a:xfrm>
            <a:off x="226849" y="149225"/>
            <a:ext cx="8463702" cy="294626"/>
          </a:xfrm>
        </p:spPr>
        <p:txBody>
          <a:bodyPr vert="horz"/>
          <a:lstStyle/>
          <a:p>
            <a:r>
              <a:rPr lang="en-GB" sz="1600" i="1" dirty="0">
                <a:latin typeface="Calibri" panose="020F0502020204030204" pitchFamily="34" charset="0"/>
                <a:cs typeface="Calibri" panose="020F0502020204030204" pitchFamily="34" charset="0"/>
              </a:rPr>
              <a:t>Systemic aspect #1:</a:t>
            </a:r>
            <a:r>
              <a:rPr lang="en-GB" sz="1600" dirty="0">
                <a:latin typeface="Calibri" panose="020F0502020204030204" pitchFamily="34" charset="0"/>
                <a:cs typeface="Calibri" panose="020F0502020204030204" pitchFamily="34" charset="0"/>
              </a:rPr>
              <a:t> Correlated shocks and contagion</a:t>
            </a:r>
          </a:p>
        </p:txBody>
      </p:sp>
      <p:cxnSp>
        <p:nvCxnSpPr>
          <p:cNvPr id="10" name="Straight Connector 9">
            <a:extLst>
              <a:ext uri="{FF2B5EF4-FFF2-40B4-BE49-F238E27FC236}">
                <a16:creationId xmlns:a16="http://schemas.microsoft.com/office/drawing/2014/main" id="{BFDCA6C2-AE43-4224-AD7F-AB65E16FEFE2}"/>
              </a:ext>
            </a:extLst>
          </p:cNvPr>
          <p:cNvCxnSpPr/>
          <p:nvPr/>
        </p:nvCxnSpPr>
        <p:spPr bwMode="auto">
          <a:xfrm>
            <a:off x="151560" y="1664699"/>
            <a:ext cx="2943955" cy="0"/>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779241F-1352-4700-B265-CD02A87AA8E4}"/>
                  </a:ext>
                </a:extLst>
              </p:cNvPr>
              <p:cNvSpPr txBox="1"/>
              <p:nvPr/>
            </p:nvSpPr>
            <p:spPr>
              <a:xfrm>
                <a:off x="78562" y="1310899"/>
                <a:ext cx="2716601" cy="338554"/>
              </a:xfrm>
              <a:prstGeom prst="rect">
                <a:avLst/>
              </a:prstGeom>
              <a:noFill/>
            </p:spPr>
            <p:txBody>
              <a:bodyPr wrap="square" rtlCol="0" anchor="b">
                <a:spAutoFit/>
              </a:bodyPr>
              <a:lstStyle/>
              <a:p>
                <a:r>
                  <a:rPr lang="en-US" sz="1000" b="1" dirty="0">
                    <a:solidFill>
                      <a:srgbClr val="003299"/>
                    </a:solidFill>
                    <a:latin typeface="Calibri" panose="020F0502020204030204" pitchFamily="34" charset="0"/>
                    <a:cs typeface="Calibri" panose="020F0502020204030204" pitchFamily="34" charset="0"/>
                  </a:rPr>
                  <a:t>Pairwise default correlations </a:t>
                </a:r>
              </a:p>
              <a:p>
                <a:r>
                  <a:rPr lang="en-US" sz="600" dirty="0">
                    <a:solidFill>
                      <a:srgbClr val="003299"/>
                    </a:solidFill>
                    <a:latin typeface="Calibri" panose="020F0502020204030204" pitchFamily="34" charset="0"/>
                    <a:cs typeface="Calibri" panose="020F0502020204030204" pitchFamily="34" charset="0"/>
                  </a:rPr>
                  <a:t>for increasing transition risk intensity (</a:t>
                </a:r>
                <a14:m>
                  <m:oMath xmlns:m="http://schemas.openxmlformats.org/officeDocument/2006/math">
                    <m:r>
                      <a:rPr lang="en-US" altLang="en-US" sz="600" b="0" i="1" kern="0">
                        <a:solidFill>
                          <a:schemeClr val="tx2"/>
                        </a:solidFill>
                        <a:latin typeface="Cambria Math" panose="02040503050406030204" pitchFamily="18" charset="0"/>
                      </a:rPr>
                      <m:t>𝛼</m:t>
                    </m:r>
                  </m:oMath>
                </a14:m>
                <a:r>
                  <a:rPr lang="en-US" sz="600" dirty="0">
                    <a:solidFill>
                      <a:srgbClr val="003299"/>
                    </a:solidFill>
                    <a:latin typeface="Calibri" panose="020F0502020204030204" pitchFamily="34" charset="0"/>
                    <a:cs typeface="Calibri" panose="020F0502020204030204" pitchFamily="34" charset="0"/>
                  </a:rPr>
                  <a:t>) </a:t>
                </a:r>
                <a:r>
                  <a:rPr lang="en-GB" sz="600" dirty="0">
                    <a:solidFill>
                      <a:srgbClr val="003299"/>
                    </a:solidFill>
                    <a:latin typeface="Calibri" panose="020F0502020204030204" pitchFamily="34" charset="0"/>
                    <a:cs typeface="Calibri" panose="020F0502020204030204" pitchFamily="34" charset="0"/>
                  </a:rPr>
                  <a:t>[%]</a:t>
                </a:r>
              </a:p>
            </p:txBody>
          </p:sp>
        </mc:Choice>
        <mc:Fallback xmlns="">
          <p:sp>
            <p:nvSpPr>
              <p:cNvPr id="11" name="TextBox 10">
                <a:extLst>
                  <a:ext uri="{FF2B5EF4-FFF2-40B4-BE49-F238E27FC236}">
                    <a16:creationId xmlns:a16="http://schemas.microsoft.com/office/drawing/2014/main" id="{1779241F-1352-4700-B265-CD02A87AA8E4}"/>
                  </a:ext>
                </a:extLst>
              </p:cNvPr>
              <p:cNvSpPr txBox="1">
                <a:spLocks noRot="1" noChangeAspect="1" noMove="1" noResize="1" noEditPoints="1" noAdjustHandles="1" noChangeArrowheads="1" noChangeShapeType="1" noTextEdit="1"/>
              </p:cNvSpPr>
              <p:nvPr/>
            </p:nvSpPr>
            <p:spPr>
              <a:xfrm>
                <a:off x="78562" y="1310899"/>
                <a:ext cx="2716601" cy="338554"/>
              </a:xfrm>
              <a:prstGeom prst="rect">
                <a:avLst/>
              </a:prstGeom>
              <a:blipFill>
                <a:blip r:embed="rId7"/>
                <a:stretch>
                  <a:fillRect b="-1786"/>
                </a:stretch>
              </a:blipFill>
            </p:spPr>
            <p:txBody>
              <a:bodyPr/>
              <a:lstStyle/>
              <a:p>
                <a:r>
                  <a:rPr lang="en-GB">
                    <a:noFill/>
                  </a:rPr>
                  <a:t> </a:t>
                </a:r>
              </a:p>
            </p:txBody>
          </p:sp>
        </mc:Fallback>
      </mc:AlternateContent>
      <p:pic>
        <p:nvPicPr>
          <p:cNvPr id="16" name="Graphic 28">
            <a:extLst>
              <a:ext uri="{FF2B5EF4-FFF2-40B4-BE49-F238E27FC236}">
                <a16:creationId xmlns:a16="http://schemas.microsoft.com/office/drawing/2014/main" id="{B1A64AEB-9313-497C-81B0-064D4C489DA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1560" y="1728806"/>
            <a:ext cx="2943955" cy="2210364"/>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FB95438-FC0A-4713-A36F-140A902023E2}"/>
                  </a:ext>
                </a:extLst>
              </p:cNvPr>
              <p:cNvSpPr txBox="1"/>
              <p:nvPr/>
            </p:nvSpPr>
            <p:spPr>
              <a:xfrm>
                <a:off x="78562" y="4199546"/>
                <a:ext cx="2943955" cy="553998"/>
              </a:xfrm>
              <a:prstGeom prst="rect">
                <a:avLst/>
              </a:prstGeom>
              <a:noFill/>
            </p:spPr>
            <p:txBody>
              <a:bodyPr wrap="square" rtlCol="0">
                <a:spAutoFit/>
              </a:bodyPr>
              <a:lstStyle/>
              <a:p>
                <a:r>
                  <a:rPr lang="en-GB" sz="600" dirty="0">
                    <a:latin typeface="Calibri" panose="020F0502020204030204" pitchFamily="34" charset="0"/>
                    <a:cs typeface="Calibri" panose="020F0502020204030204" pitchFamily="34" charset="0"/>
                  </a:rPr>
                  <a:t>Note: Based on a multi-firm Merton model (A. Grassi and L. Mingarelli) and 500k bootstrapped Monte Carlo simulations on the full EA Moody’s Credit Edge sample. The </a:t>
                </a:r>
                <a:r>
                  <a:rPr lang="en-GB" sz="600" i="1" dirty="0">
                    <a:latin typeface="Calibri" panose="020F0502020204030204" pitchFamily="34" charset="0"/>
                    <a:cs typeface="Calibri" panose="020F0502020204030204" pitchFamily="34" charset="0"/>
                  </a:rPr>
                  <a:t>transition risk intensity</a:t>
                </a:r>
                <a:r>
                  <a:rPr lang="en-GB" sz="600" dirty="0">
                    <a:latin typeface="Calibri" panose="020F0502020204030204" pitchFamily="34" charset="0"/>
                    <a:cs typeface="Calibri" panose="020F0502020204030204" pitchFamily="34" charset="0"/>
                  </a:rPr>
                  <a:t> parameter </a:t>
                </a:r>
                <a14:m>
                  <m:oMath xmlns:m="http://schemas.openxmlformats.org/officeDocument/2006/math">
                    <m:r>
                      <a:rPr lang="en-US" altLang="en-US" sz="600" b="0" i="1" kern="0" smtClean="0">
                        <a:solidFill>
                          <a:schemeClr val="tx1"/>
                        </a:solidFill>
                        <a:latin typeface="Cambria Math" panose="02040503050406030204" pitchFamily="18" charset="0"/>
                      </a:rPr>
                      <m:t>𝛼</m:t>
                    </m:r>
                    <m:r>
                      <a:rPr lang="en-US" altLang="en-US" sz="600" b="0" i="1" kern="0" smtClean="0">
                        <a:solidFill>
                          <a:schemeClr val="tx1"/>
                        </a:solidFill>
                        <a:latin typeface="Cambria Math" panose="02040503050406030204" pitchFamily="18" charset="0"/>
                      </a:rPr>
                      <m:t>=(1−</m:t>
                    </m:r>
                    <m:r>
                      <a:rPr lang="en-US" altLang="en-US" sz="600" i="1" kern="0" smtClean="0">
                        <a:solidFill>
                          <a:schemeClr val="tx1"/>
                        </a:solidFill>
                        <a:latin typeface="Cambria Math" panose="02040503050406030204" pitchFamily="18" charset="0"/>
                      </a:rPr>
                      <m:t>𝛽</m:t>
                    </m:r>
                    <m:r>
                      <a:rPr lang="en-US" altLang="en-US" sz="600" i="1" kern="0" smtClean="0">
                        <a:solidFill>
                          <a:schemeClr val="tx1"/>
                        </a:solidFill>
                        <a:latin typeface="Cambria Math" panose="02040503050406030204" pitchFamily="18" charset="0"/>
                      </a:rPr>
                      <m:t>)</m:t>
                    </m:r>
                    <m:r>
                      <a:rPr lang="en-US" altLang="en-US" sz="600" i="1" kern="0" smtClean="0">
                        <a:solidFill>
                          <a:schemeClr val="tx1"/>
                        </a:solidFill>
                        <a:latin typeface="Cambria Math" panose="02040503050406030204" pitchFamily="18" charset="0"/>
                      </a:rPr>
                      <m:t>𝑇</m:t>
                    </m:r>
                  </m:oMath>
                </a14:m>
                <a:r>
                  <a:rPr lang="en-GB" sz="600" dirty="0">
                    <a:latin typeface="Calibri" panose="020F0502020204030204" pitchFamily="34" charset="0"/>
                    <a:cs typeface="Calibri" panose="020F0502020204030204" pitchFamily="34" charset="0"/>
                  </a:rPr>
                  <a:t> incorporates both the transition risk shock </a:t>
                </a:r>
                <a14:m>
                  <m:oMath xmlns:m="http://schemas.openxmlformats.org/officeDocument/2006/math">
                    <m:r>
                      <a:rPr lang="en-US" altLang="en-US" sz="600" i="1" kern="0">
                        <a:latin typeface="Cambria Math" panose="02040503050406030204" pitchFamily="18" charset="0"/>
                      </a:rPr>
                      <m:t>𝑇</m:t>
                    </m:r>
                    <m:r>
                      <a:rPr lang="en-US" altLang="en-US" sz="600" i="1" kern="0">
                        <a:latin typeface="Cambria Math" panose="02040503050406030204" pitchFamily="18" charset="0"/>
                      </a:rPr>
                      <m:t> </m:t>
                    </m:r>
                  </m:oMath>
                </a14:m>
                <a:r>
                  <a:rPr lang="en-GB" sz="600" dirty="0">
                    <a:latin typeface="Calibri" panose="020F0502020204030204" pitchFamily="34" charset="0"/>
                    <a:cs typeface="Calibri" panose="020F0502020204030204" pitchFamily="34" charset="0"/>
                  </a:rPr>
                  <a:t>as well as a pass-through factor </a:t>
                </a:r>
                <a14:m>
                  <m:oMath xmlns:m="http://schemas.openxmlformats.org/officeDocument/2006/math">
                    <m:r>
                      <a:rPr lang="en-US" altLang="en-US" sz="600" i="1" kern="0">
                        <a:latin typeface="Cambria Math" panose="02040503050406030204" pitchFamily="18" charset="0"/>
                      </a:rPr>
                      <m:t>𝛽</m:t>
                    </m:r>
                    <m:r>
                      <a:rPr lang="en-US" altLang="en-US" sz="600" i="1" kern="0">
                        <a:latin typeface="Cambria Math" panose="02040503050406030204" pitchFamily="18" charset="0"/>
                      </a:rPr>
                      <m:t> </m:t>
                    </m:r>
                  </m:oMath>
                </a14:m>
                <a:r>
                  <a:rPr lang="en-GB" sz="600" dirty="0">
                    <a:latin typeface="Calibri" panose="020F0502020204030204" pitchFamily="34" charset="0"/>
                    <a:cs typeface="Calibri" panose="020F0502020204030204" pitchFamily="34" charset="0"/>
                  </a:rPr>
                  <a:t>capturing the degree to which firms can pass the cost of a transition risk shock to consumers.</a:t>
                </a:r>
              </a:p>
            </p:txBody>
          </p:sp>
        </mc:Choice>
        <mc:Fallback xmlns="">
          <p:sp>
            <p:nvSpPr>
              <p:cNvPr id="21" name="TextBox 20">
                <a:extLst>
                  <a:ext uri="{FF2B5EF4-FFF2-40B4-BE49-F238E27FC236}">
                    <a16:creationId xmlns:a16="http://schemas.microsoft.com/office/drawing/2014/main" id="{7FB95438-FC0A-4713-A36F-140A902023E2}"/>
                  </a:ext>
                </a:extLst>
              </p:cNvPr>
              <p:cNvSpPr txBox="1">
                <a:spLocks noRot="1" noChangeAspect="1" noMove="1" noResize="1" noEditPoints="1" noAdjustHandles="1" noChangeArrowheads="1" noChangeShapeType="1" noTextEdit="1"/>
              </p:cNvSpPr>
              <p:nvPr/>
            </p:nvSpPr>
            <p:spPr>
              <a:xfrm>
                <a:off x="78562" y="4199546"/>
                <a:ext cx="2943955" cy="553998"/>
              </a:xfrm>
              <a:prstGeom prst="rect">
                <a:avLst/>
              </a:prstGeom>
              <a:blipFill>
                <a:blip r:embed="rId10"/>
                <a:stretch>
                  <a:fillRect/>
                </a:stretch>
              </a:blipFill>
            </p:spPr>
            <p:txBody>
              <a:bodyPr/>
              <a:lstStyle/>
              <a:p>
                <a:r>
                  <a:rPr lang="en-GB">
                    <a:noFill/>
                  </a:rPr>
                  <a:t> </a:t>
                </a:r>
              </a:p>
            </p:txBody>
          </p:sp>
        </mc:Fallback>
      </mc:AlternateContent>
      <p:sp>
        <p:nvSpPr>
          <p:cNvPr id="22" name="TextBox 21">
            <a:extLst>
              <a:ext uri="{FF2B5EF4-FFF2-40B4-BE49-F238E27FC236}">
                <a16:creationId xmlns:a16="http://schemas.microsoft.com/office/drawing/2014/main" id="{67CA333D-1A15-4470-BE8E-752B7802958B}"/>
              </a:ext>
            </a:extLst>
          </p:cNvPr>
          <p:cNvSpPr txBox="1"/>
          <p:nvPr/>
        </p:nvSpPr>
        <p:spPr>
          <a:xfrm>
            <a:off x="278504" y="550226"/>
            <a:ext cx="8786935" cy="938719"/>
          </a:xfrm>
          <a:prstGeom prst="rect">
            <a:avLst/>
          </a:prstGeom>
          <a:noFill/>
        </p:spPr>
        <p:txBody>
          <a:bodyPr wrap="square" rtlCol="0">
            <a:spAutoFit/>
          </a:bodyPr>
          <a:lstStyle/>
          <a:p>
            <a:pPr marL="285750" indent="-285750">
              <a:spcBef>
                <a:spcPts val="600"/>
              </a:spcBef>
              <a:spcAft>
                <a:spcPts val="0"/>
              </a:spcAft>
              <a:buFont typeface="Arial" panose="020B0604020202020204" pitchFamily="34" charset="0"/>
              <a:buChar char="•"/>
            </a:pPr>
            <a:r>
              <a:rPr lang="en-GB" sz="1000" dirty="0">
                <a:latin typeface="Calibri" panose="020F0502020204030204" pitchFamily="34" charset="0"/>
                <a:cs typeface="Calibri" panose="020F0502020204030204" pitchFamily="34" charset="0"/>
              </a:rPr>
              <a:t>Materialisation of transition risk implies increased correlation of corporate defaults, with stronger increase in correlations for previously less correlated firms</a:t>
            </a:r>
          </a:p>
          <a:p>
            <a:pPr marL="285750" indent="-285750">
              <a:spcBef>
                <a:spcPts val="600"/>
              </a:spcBef>
              <a:spcAft>
                <a:spcPts val="0"/>
              </a:spcAft>
              <a:buFont typeface="Arial" panose="020B0604020202020204" pitchFamily="34" charset="0"/>
              <a:buChar char="•"/>
            </a:pPr>
            <a:r>
              <a:rPr lang="en-GB" sz="1000" dirty="0">
                <a:latin typeface="Calibri" panose="020F0502020204030204" pitchFamily="34" charset="0"/>
                <a:cs typeface="Calibri" panose="020F0502020204030204" pitchFamily="34" charset="0"/>
              </a:rPr>
              <a:t>Financial stability risks may be exacerbated by exposures to multiple interdependent hazards and self-reinforcing loops</a:t>
            </a:r>
          </a:p>
          <a:p>
            <a:pPr marL="285750" indent="-285750">
              <a:spcBef>
                <a:spcPts val="600"/>
              </a:spcBef>
              <a:spcAft>
                <a:spcPts val="0"/>
              </a:spcAft>
              <a:buFont typeface="Arial" panose="020B0604020202020204" pitchFamily="34" charset="0"/>
              <a:buChar char="•"/>
            </a:pPr>
            <a:r>
              <a:rPr lang="en-GB" sz="1000" dirty="0">
                <a:latin typeface="Calibri" panose="020F0502020204030204" pitchFamily="34" charset="0"/>
                <a:cs typeface="Calibri" panose="020F0502020204030204" pitchFamily="34" charset="0"/>
              </a:rPr>
              <a:t>Overlapping portfolios with exposures to transition or physical risks may imply loss amplification via fire sales among investors</a:t>
            </a:r>
          </a:p>
          <a:p>
            <a:pPr marL="285750" indent="-285750">
              <a:spcBef>
                <a:spcPts val="600"/>
              </a:spcBef>
              <a:spcAft>
                <a:spcPts val="0"/>
              </a:spcAft>
              <a:buFont typeface="Arial" panose="020B0604020202020204" pitchFamily="34" charset="0"/>
              <a:buChar char="•"/>
            </a:pPr>
            <a:endParaRPr lang="en-GB" sz="1000" dirty="0">
              <a:latin typeface="Calibri" panose="020F0502020204030204" pitchFamily="34" charset="0"/>
              <a:cs typeface="Calibri" panose="020F0502020204030204" pitchFamily="34" charset="0"/>
            </a:endParaRPr>
          </a:p>
        </p:txBody>
      </p:sp>
      <p:sp>
        <p:nvSpPr>
          <p:cNvPr id="26" name="Arrow: Right 25">
            <a:extLst>
              <a:ext uri="{FF2B5EF4-FFF2-40B4-BE49-F238E27FC236}">
                <a16:creationId xmlns:a16="http://schemas.microsoft.com/office/drawing/2014/main" id="{25F742A6-5334-41CA-8D8A-39AC950F935F}"/>
              </a:ext>
            </a:extLst>
          </p:cNvPr>
          <p:cNvSpPr/>
          <p:nvPr/>
        </p:nvSpPr>
        <p:spPr bwMode="auto">
          <a:xfrm>
            <a:off x="811843" y="1976442"/>
            <a:ext cx="1677357" cy="330007"/>
          </a:xfrm>
          <a:prstGeom prst="rightArrow">
            <a:avLst/>
          </a:prstGeom>
          <a:solidFill>
            <a:schemeClr val="accent6">
              <a:lumMod val="40000"/>
              <a:lumOff val="60000"/>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0" i="0" u="none" strike="noStrike" cap="none" normalizeH="0" baseline="0">
              <a:ln>
                <a:noFill/>
              </a:ln>
              <a:solidFill>
                <a:schemeClr val="tx1"/>
              </a:solidFill>
              <a:effectLst/>
              <a:latin typeface="Calibri" panose="020F0502020204030204" pitchFamily="34" charset="0"/>
              <a:ea typeface="ヒラギノ角ゴ Pro W3" pitchFamily="-64" charset="-128"/>
              <a:cs typeface="Calibri" panose="020F0502020204030204" pitchFamily="34" charset="0"/>
            </a:endParaRPr>
          </a:p>
        </p:txBody>
      </p:sp>
      <p:sp>
        <p:nvSpPr>
          <p:cNvPr id="27" name="TextBox 26">
            <a:extLst>
              <a:ext uri="{FF2B5EF4-FFF2-40B4-BE49-F238E27FC236}">
                <a16:creationId xmlns:a16="http://schemas.microsoft.com/office/drawing/2014/main" id="{687864F5-53F5-4D69-B455-9B0EE99C851F}"/>
              </a:ext>
            </a:extLst>
          </p:cNvPr>
          <p:cNvSpPr txBox="1"/>
          <p:nvPr/>
        </p:nvSpPr>
        <p:spPr>
          <a:xfrm>
            <a:off x="889410" y="2059214"/>
            <a:ext cx="1962647" cy="184666"/>
          </a:xfrm>
          <a:prstGeom prst="rect">
            <a:avLst/>
          </a:prstGeom>
          <a:noFill/>
        </p:spPr>
        <p:txBody>
          <a:bodyPr wrap="square" rtlCol="0">
            <a:spAutoFit/>
          </a:bodyPr>
          <a:lstStyle/>
          <a:p>
            <a:r>
              <a:rPr lang="en-US" sz="600" i="1" dirty="0">
                <a:latin typeface="Calibri" panose="020F0502020204030204" pitchFamily="34" charset="0"/>
                <a:cs typeface="Calibri" panose="020F0502020204030204" pitchFamily="34" charset="0"/>
              </a:rPr>
              <a:t>Increasing transition risk intensity</a:t>
            </a:r>
            <a:endParaRPr lang="en-GB" sz="600" i="1" dirty="0">
              <a:latin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108D8E89-5FBC-40B6-9BB3-AC984940780F}"/>
              </a:ext>
            </a:extLst>
          </p:cNvPr>
          <p:cNvPicPr/>
          <p:nvPr/>
        </p:nvPicPr>
        <p:blipFill>
          <a:blip r:embed="rId11"/>
          <a:stretch>
            <a:fillRect/>
          </a:stretch>
        </p:blipFill>
        <p:spPr>
          <a:xfrm>
            <a:off x="3468278" y="1820159"/>
            <a:ext cx="2362200" cy="2358390"/>
          </a:xfrm>
          <a:prstGeom prst="rect">
            <a:avLst/>
          </a:prstGeom>
        </p:spPr>
      </p:pic>
      <p:pic>
        <p:nvPicPr>
          <p:cNvPr id="20" name="Graphic 1">
            <a:extLst>
              <a:ext uri="{FF2B5EF4-FFF2-40B4-BE49-F238E27FC236}">
                <a16:creationId xmlns:a16="http://schemas.microsoft.com/office/drawing/2014/main" id="{899A5283-7E00-4A38-8ABA-ABDE7416D93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227318" y="1757774"/>
            <a:ext cx="2646912" cy="2622285"/>
          </a:xfrm>
          <a:prstGeom prst="rect">
            <a:avLst/>
          </a:prstGeom>
        </p:spPr>
      </p:pic>
      <p:sp>
        <p:nvSpPr>
          <p:cNvPr id="23" name="TextBox 22">
            <a:extLst>
              <a:ext uri="{FF2B5EF4-FFF2-40B4-BE49-F238E27FC236}">
                <a16:creationId xmlns:a16="http://schemas.microsoft.com/office/drawing/2014/main" id="{449ADC25-DFD9-43C5-8A97-905BC2C89ED9}"/>
              </a:ext>
            </a:extLst>
          </p:cNvPr>
          <p:cNvSpPr txBox="1"/>
          <p:nvPr/>
        </p:nvSpPr>
        <p:spPr>
          <a:xfrm>
            <a:off x="3399857" y="1310899"/>
            <a:ext cx="2503766" cy="338554"/>
          </a:xfrm>
          <a:prstGeom prst="rect">
            <a:avLst/>
          </a:prstGeom>
          <a:noFill/>
        </p:spPr>
        <p:txBody>
          <a:bodyPr wrap="square" rtlCol="0">
            <a:spAutoFit/>
          </a:bodyPr>
          <a:lstStyle/>
          <a:p>
            <a:r>
              <a:rPr lang="en-US" sz="1000" b="1" dirty="0">
                <a:solidFill>
                  <a:srgbClr val="003299"/>
                </a:solidFill>
                <a:latin typeface="Calibri" panose="020F0502020204030204" pitchFamily="34" charset="0"/>
                <a:cs typeface="Calibri" panose="020F0502020204030204" pitchFamily="34" charset="0"/>
              </a:rPr>
              <a:t>Interdependencies of natural hazards</a:t>
            </a:r>
          </a:p>
          <a:p>
            <a:r>
              <a:rPr lang="en-GB" sz="600" dirty="0">
                <a:solidFill>
                  <a:srgbClr val="003299"/>
                </a:solidFill>
                <a:latin typeface="Calibri" panose="020F0502020204030204" pitchFamily="34" charset="0"/>
                <a:cs typeface="Calibri" panose="020F0502020204030204" pitchFamily="34" charset="0"/>
              </a:rPr>
              <a:t>(Arrows based on hazards’ correlations and causal relations)</a:t>
            </a:r>
          </a:p>
        </p:txBody>
      </p:sp>
      <p:sp>
        <p:nvSpPr>
          <p:cNvPr id="24" name="TextBox 23">
            <a:extLst>
              <a:ext uri="{FF2B5EF4-FFF2-40B4-BE49-F238E27FC236}">
                <a16:creationId xmlns:a16="http://schemas.microsoft.com/office/drawing/2014/main" id="{698EF6D7-32E4-4988-AE50-CB55663F3356}"/>
              </a:ext>
            </a:extLst>
          </p:cNvPr>
          <p:cNvSpPr txBox="1"/>
          <p:nvPr/>
        </p:nvSpPr>
        <p:spPr>
          <a:xfrm>
            <a:off x="6062460" y="1310899"/>
            <a:ext cx="3114281" cy="338554"/>
          </a:xfrm>
          <a:prstGeom prst="rect">
            <a:avLst/>
          </a:prstGeom>
          <a:noFill/>
        </p:spPr>
        <p:txBody>
          <a:bodyPr wrap="square" rtlCol="0">
            <a:spAutoFit/>
          </a:bodyPr>
          <a:lstStyle/>
          <a:p>
            <a:r>
              <a:rPr lang="en-US" sz="1000" b="1" dirty="0">
                <a:solidFill>
                  <a:srgbClr val="003299"/>
                </a:solidFill>
                <a:latin typeface="Calibri" panose="020F0502020204030204" pitchFamily="34" charset="0"/>
                <a:cs typeface="Calibri" panose="020F0502020204030204" pitchFamily="34" charset="0"/>
              </a:rPr>
              <a:t>Physical-risk-weighted overlapping portfolios</a:t>
            </a:r>
          </a:p>
          <a:p>
            <a:r>
              <a:rPr lang="en-GB" sz="600" dirty="0">
                <a:solidFill>
                  <a:srgbClr val="003299"/>
                </a:solidFill>
                <a:latin typeface="Calibri" panose="020F0502020204030204" pitchFamily="34" charset="0"/>
                <a:cs typeface="Calibri" panose="020F0502020204030204" pitchFamily="34" charset="0"/>
              </a:rPr>
              <a:t>Share of common asset holdings [%] (mean in parenthesis)</a:t>
            </a:r>
          </a:p>
        </p:txBody>
      </p:sp>
      <p:sp>
        <p:nvSpPr>
          <p:cNvPr id="25" name="TextBox 24">
            <a:extLst>
              <a:ext uri="{FF2B5EF4-FFF2-40B4-BE49-F238E27FC236}">
                <a16:creationId xmlns:a16="http://schemas.microsoft.com/office/drawing/2014/main" id="{D17364F5-0D58-4F12-A12D-261CEA1165B1}"/>
              </a:ext>
            </a:extLst>
          </p:cNvPr>
          <p:cNvSpPr txBox="1"/>
          <p:nvPr/>
        </p:nvSpPr>
        <p:spPr>
          <a:xfrm>
            <a:off x="3206817" y="4364303"/>
            <a:ext cx="5961190" cy="369332"/>
          </a:xfrm>
          <a:prstGeom prst="rect">
            <a:avLst/>
          </a:prstGeom>
          <a:noFill/>
        </p:spPr>
        <p:txBody>
          <a:bodyPr wrap="square" rtlCol="0">
            <a:spAutoFit/>
          </a:bodyPr>
          <a:lstStyle/>
          <a:p>
            <a:r>
              <a:rPr lang="en-GB" sz="600" b="1" dirty="0">
                <a:latin typeface="Calibri" panose="020F0502020204030204" pitchFamily="34" charset="0"/>
                <a:cs typeface="Calibri" panose="020F0502020204030204" pitchFamily="34" charset="0"/>
              </a:rPr>
              <a:t>Sources</a:t>
            </a:r>
            <a:r>
              <a:rPr lang="en-GB" sz="600" dirty="0">
                <a:latin typeface="Calibri" panose="020F0502020204030204" pitchFamily="34" charset="0"/>
                <a:cs typeface="Calibri" panose="020F0502020204030204" pitchFamily="34" charset="0"/>
              </a:rPr>
              <a:t>: Left – Data from Gill and Malamud, “</a:t>
            </a:r>
            <a:r>
              <a:rPr lang="en-GB" sz="600" i="1" dirty="0">
                <a:latin typeface="Calibri" panose="020F0502020204030204" pitchFamily="34" charset="0"/>
                <a:cs typeface="Calibri" panose="020F0502020204030204" pitchFamily="34" charset="0"/>
              </a:rPr>
              <a:t>Reviewing and visualizing the interactions of natural hazards</a:t>
            </a:r>
            <a:r>
              <a:rPr lang="en-GB" sz="600" dirty="0">
                <a:latin typeface="Calibri" panose="020F0502020204030204" pitchFamily="34" charset="0"/>
                <a:cs typeface="Calibri" panose="020F0502020204030204" pitchFamily="34" charset="0"/>
              </a:rPr>
              <a:t>”, 2014, and ECB calculations. Right – Security Holding Statistics, 427, and ECB. </a:t>
            </a:r>
          </a:p>
          <a:p>
            <a:r>
              <a:rPr lang="en-GB" sz="600" b="1" dirty="0">
                <a:latin typeface="Calibri" panose="020F0502020204030204" pitchFamily="34" charset="0"/>
                <a:cs typeface="Calibri" panose="020F0502020204030204" pitchFamily="34" charset="0"/>
              </a:rPr>
              <a:t>Notes</a:t>
            </a:r>
            <a:r>
              <a:rPr lang="en-GB" sz="600" dirty="0">
                <a:latin typeface="Calibri" panose="020F0502020204030204" pitchFamily="34" charset="0"/>
                <a:cs typeface="Calibri" panose="020F0502020204030204" pitchFamily="34" charset="0"/>
              </a:rPr>
              <a:t>: Left – Links refer to both correlations as well as causal links. Arrows’ thickness is proportional to a score capturing either increased probability or causal trigger of hazards, in terms of both spatial overlaps as well as temporal likelihood. Right – Overlapping portfolios weighted by physical hazards scores as share of common asset holdings by aggregate sectors. </a:t>
            </a:r>
          </a:p>
        </p:txBody>
      </p:sp>
      <p:cxnSp>
        <p:nvCxnSpPr>
          <p:cNvPr id="30" name="Straight Connector 29">
            <a:extLst>
              <a:ext uri="{FF2B5EF4-FFF2-40B4-BE49-F238E27FC236}">
                <a16:creationId xmlns:a16="http://schemas.microsoft.com/office/drawing/2014/main" id="{46224487-C5A8-4FE5-8F82-22453DCD2C5D}"/>
              </a:ext>
            </a:extLst>
          </p:cNvPr>
          <p:cNvCxnSpPr/>
          <p:nvPr/>
        </p:nvCxnSpPr>
        <p:spPr bwMode="auto">
          <a:xfrm>
            <a:off x="3378476" y="1664699"/>
            <a:ext cx="2461011" cy="0"/>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 name="Straight Connector 30">
            <a:extLst>
              <a:ext uri="{FF2B5EF4-FFF2-40B4-BE49-F238E27FC236}">
                <a16:creationId xmlns:a16="http://schemas.microsoft.com/office/drawing/2014/main" id="{654C7ABF-DA57-43E3-86E9-FB7AFD6710A9}"/>
              </a:ext>
            </a:extLst>
          </p:cNvPr>
          <p:cNvCxnSpPr/>
          <p:nvPr/>
        </p:nvCxnSpPr>
        <p:spPr bwMode="auto">
          <a:xfrm>
            <a:off x="6173733" y="1664699"/>
            <a:ext cx="2700497" cy="0"/>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 name="Rectangle 1">
            <a:extLst>
              <a:ext uri="{FF2B5EF4-FFF2-40B4-BE49-F238E27FC236}">
                <a16:creationId xmlns:a16="http://schemas.microsoft.com/office/drawing/2014/main" id="{5EEA42BF-0613-F20E-E63A-1000A1A038CC}"/>
              </a:ext>
            </a:extLst>
          </p:cNvPr>
          <p:cNvSpPr/>
          <p:nvPr/>
        </p:nvSpPr>
        <p:spPr>
          <a:xfrm>
            <a:off x="-45035" y="4856163"/>
            <a:ext cx="3395481" cy="215444"/>
          </a:xfrm>
          <a:prstGeom prst="rect">
            <a:avLst/>
          </a:prstGeom>
        </p:spPr>
        <p:txBody>
          <a:bodyPr wrap="none">
            <a:spAutoFit/>
          </a:bodyPr>
          <a:lstStyle/>
          <a:p>
            <a:r>
              <a:rPr lang="en-GB" sz="800" dirty="0">
                <a:latin typeface="Calibri" panose="020F0502020204030204" pitchFamily="34" charset="0"/>
                <a:cs typeface="Calibri" panose="020F0502020204030204" pitchFamily="34" charset="0"/>
              </a:rPr>
              <a:t>Source: ECB/ESRB (2022), </a:t>
            </a:r>
            <a:r>
              <a:rPr lang="en-GB" sz="800" dirty="0">
                <a:latin typeface="Calibri" panose="020F0502020204030204" pitchFamily="34" charset="0"/>
                <a:cs typeface="Calibri" panose="020F0502020204030204" pitchFamily="34" charset="0"/>
                <a:hlinkClick r:id="rId14"/>
              </a:rPr>
              <a:t>The Macroprudential Challenge of Climate Change</a:t>
            </a:r>
            <a:r>
              <a:rPr lang="en-GB" sz="8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206265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2">
            <a:extLst>
              <a:ext uri="{FF2B5EF4-FFF2-40B4-BE49-F238E27FC236}">
                <a16:creationId xmlns:a16="http://schemas.microsoft.com/office/drawing/2014/main" id="{1D18A7C3-5EC3-424C-BB8E-5ABC9627A55B}"/>
              </a:ext>
            </a:extLst>
          </p:cNvPr>
          <p:cNvSpPr>
            <a:spLocks noGrp="1"/>
          </p:cNvSpPr>
          <p:nvPr>
            <p:ph type="title"/>
          </p:nvPr>
        </p:nvSpPr>
        <p:spPr>
          <a:xfrm>
            <a:off x="221008" y="112100"/>
            <a:ext cx="8922992" cy="294626"/>
          </a:xfrm>
        </p:spPr>
        <p:txBody>
          <a:bodyPr/>
          <a:lstStyle/>
          <a:p>
            <a:r>
              <a:rPr lang="en-GB" sz="1600" i="1" dirty="0">
                <a:latin typeface="Calibri" panose="020F0502020204030204" pitchFamily="34" charset="0"/>
                <a:cs typeface="Calibri" panose="020F0502020204030204" pitchFamily="34" charset="0"/>
              </a:rPr>
              <a:t>Systemic aspect #1:</a:t>
            </a:r>
            <a:r>
              <a:rPr lang="en-GB" sz="1600" dirty="0">
                <a:latin typeface="Calibri" panose="020F0502020204030204" pitchFamily="34" charset="0"/>
                <a:cs typeface="Calibri" panose="020F0502020204030204" pitchFamily="34" charset="0"/>
              </a:rPr>
              <a:t> Correlated shocks and contagion</a:t>
            </a:r>
            <a:endParaRPr lang="en-GB" altLang="en-US" sz="16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AB691AA7-40E2-4416-BCE3-5C31792FC551}"/>
              </a:ext>
            </a:extLst>
          </p:cNvPr>
          <p:cNvSpPr txBox="1"/>
          <p:nvPr/>
        </p:nvSpPr>
        <p:spPr>
          <a:xfrm>
            <a:off x="115649" y="752969"/>
            <a:ext cx="3757708" cy="507831"/>
          </a:xfrm>
          <a:prstGeom prst="rect">
            <a:avLst/>
          </a:prstGeom>
          <a:noFill/>
        </p:spPr>
        <p:txBody>
          <a:bodyPr wrap="square" rtlCol="0" anchor="b">
            <a:spAutoFit/>
          </a:bodyPr>
          <a:lstStyle/>
          <a:p>
            <a:r>
              <a:rPr lang="en-US" sz="1100" dirty="0">
                <a:solidFill>
                  <a:srgbClr val="003299"/>
                </a:solidFill>
                <a:latin typeface="Calibri" panose="020F0502020204030204" pitchFamily="34" charset="0"/>
                <a:cs typeface="Calibri" panose="020F0502020204030204" pitchFamily="34" charset="0"/>
              </a:rPr>
              <a:t>System-wide interactions</a:t>
            </a:r>
          </a:p>
          <a:p>
            <a:r>
              <a:rPr lang="en-GB" sz="800" i="1" dirty="0">
                <a:solidFill>
                  <a:srgbClr val="003299"/>
                </a:solidFill>
                <a:latin typeface="Calibri" panose="020F0502020204030204" pitchFamily="34" charset="0"/>
                <a:cs typeface="Calibri" panose="020F0502020204030204" pitchFamily="34" charset="0"/>
              </a:rPr>
              <a:t>Orderly transition relative to status quo. Primary axis: losses expressed in terms of total assets in the system, per cent </a:t>
            </a:r>
            <a:r>
              <a:rPr lang="en-GB" sz="800" i="1" dirty="0" err="1">
                <a:solidFill>
                  <a:srgbClr val="003299"/>
                </a:solidFill>
                <a:latin typeface="Calibri" panose="020F0502020204030204" pitchFamily="34" charset="0"/>
                <a:cs typeface="Calibri" panose="020F0502020204030204" pitchFamily="34" charset="0"/>
              </a:rPr>
              <a:t>mille</a:t>
            </a:r>
            <a:r>
              <a:rPr lang="en-GB" sz="800" i="1" dirty="0">
                <a:solidFill>
                  <a:srgbClr val="003299"/>
                </a:solidFill>
                <a:latin typeface="Calibri" panose="020F0502020204030204" pitchFamily="34" charset="0"/>
                <a:cs typeface="Calibri" panose="020F0502020204030204" pitchFamily="34" charset="0"/>
              </a:rPr>
              <a:t> (left-hand scale). Secondary axis: percentage</a:t>
            </a:r>
          </a:p>
        </p:txBody>
      </p:sp>
      <p:pic>
        <p:nvPicPr>
          <p:cNvPr id="14" name="Picture 13">
            <a:extLst>
              <a:ext uri="{FF2B5EF4-FFF2-40B4-BE49-F238E27FC236}">
                <a16:creationId xmlns:a16="http://schemas.microsoft.com/office/drawing/2014/main" id="{6BBEEB7A-F743-4099-8C7F-5B2DAAECB5BC}"/>
              </a:ext>
            </a:extLst>
          </p:cNvPr>
          <p:cNvPicPr>
            <a:picLocks noChangeAspect="1"/>
          </p:cNvPicPr>
          <p:nvPr/>
        </p:nvPicPr>
        <p:blipFill>
          <a:blip r:embed="rId3"/>
          <a:stretch>
            <a:fillRect/>
          </a:stretch>
        </p:blipFill>
        <p:spPr>
          <a:xfrm>
            <a:off x="311008" y="1403215"/>
            <a:ext cx="3367140" cy="3315874"/>
          </a:xfrm>
          <a:prstGeom prst="rect">
            <a:avLst/>
          </a:prstGeom>
        </p:spPr>
      </p:pic>
      <p:cxnSp>
        <p:nvCxnSpPr>
          <p:cNvPr id="15" name="Straight Connector 14">
            <a:extLst>
              <a:ext uri="{FF2B5EF4-FFF2-40B4-BE49-F238E27FC236}">
                <a16:creationId xmlns:a16="http://schemas.microsoft.com/office/drawing/2014/main" id="{C42552D5-A5B5-4449-9FC7-DA9159AEBFD1}"/>
              </a:ext>
            </a:extLst>
          </p:cNvPr>
          <p:cNvCxnSpPr/>
          <p:nvPr/>
        </p:nvCxnSpPr>
        <p:spPr bwMode="auto">
          <a:xfrm>
            <a:off x="311008" y="1309451"/>
            <a:ext cx="2700497" cy="0"/>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6" name="TextBox 15">
            <a:extLst>
              <a:ext uri="{FF2B5EF4-FFF2-40B4-BE49-F238E27FC236}">
                <a16:creationId xmlns:a16="http://schemas.microsoft.com/office/drawing/2014/main" id="{6D325CCB-A7FB-4349-AA00-9DAE2E13C9EE}"/>
              </a:ext>
            </a:extLst>
          </p:cNvPr>
          <p:cNvSpPr txBox="1"/>
          <p:nvPr/>
        </p:nvSpPr>
        <p:spPr>
          <a:xfrm>
            <a:off x="4242857" y="4151223"/>
            <a:ext cx="4776825" cy="523220"/>
          </a:xfrm>
          <a:prstGeom prst="rect">
            <a:avLst/>
          </a:prstGeom>
          <a:noFill/>
        </p:spPr>
        <p:txBody>
          <a:bodyPr wrap="square" rtlCol="0">
            <a:spAutoFit/>
          </a:bodyPr>
          <a:lstStyle/>
          <a:p>
            <a:r>
              <a:rPr lang="en-GB" sz="700" b="1" dirty="0">
                <a:latin typeface="Calibri" panose="020F0502020204030204" pitchFamily="34" charset="0"/>
                <a:cs typeface="Calibri" panose="020F0502020204030204" pitchFamily="34" charset="0"/>
              </a:rPr>
              <a:t>Source</a:t>
            </a:r>
            <a:r>
              <a:rPr lang="en-GB" sz="700" dirty="0">
                <a:latin typeface="Calibri" panose="020F0502020204030204" pitchFamily="34" charset="0"/>
                <a:cs typeface="Calibri" panose="020F0502020204030204" pitchFamily="34" charset="0"/>
              </a:rPr>
              <a:t>: ECB/ESRB (2022), </a:t>
            </a:r>
            <a:r>
              <a:rPr lang="en-GB" sz="700" dirty="0">
                <a:latin typeface="Calibri" panose="020F0502020204030204" pitchFamily="34" charset="0"/>
                <a:cs typeface="Calibri" panose="020F0502020204030204" pitchFamily="34" charset="0"/>
                <a:hlinkClick r:id="rId4"/>
              </a:rPr>
              <a:t>The Macroprudential Challenge of Climate Change</a:t>
            </a:r>
            <a:r>
              <a:rPr lang="en-GB" sz="700" dirty="0">
                <a:latin typeface="Calibri" panose="020F0502020204030204" pitchFamily="34" charset="0"/>
                <a:cs typeface="Calibri" panose="020F0502020204030204" pitchFamily="34" charset="0"/>
              </a:rPr>
              <a:t>.</a:t>
            </a:r>
          </a:p>
          <a:p>
            <a:r>
              <a:rPr lang="en-GB" sz="700" b="1" dirty="0">
                <a:latin typeface="Calibri" panose="020F0502020204030204" pitchFamily="34" charset="0"/>
                <a:cs typeface="Calibri" panose="020F0502020204030204" pitchFamily="34" charset="0"/>
              </a:rPr>
              <a:t>Note</a:t>
            </a:r>
            <a:r>
              <a:rPr lang="en-GB" sz="700" dirty="0">
                <a:latin typeface="Calibri" panose="020F0502020204030204" pitchFamily="34" charset="0"/>
                <a:cs typeface="Calibri" panose="020F0502020204030204" pitchFamily="34" charset="0"/>
              </a:rPr>
              <a:t>: “Default, first-round” refers to firm defaults. “Market, first-round” refers to exogenous market losses both due to the market scenario and due to the price drop of exogenously defaulting firms issuing securities. “Second-round” losses are model-driven. </a:t>
            </a:r>
          </a:p>
        </p:txBody>
      </p:sp>
      <p:sp>
        <p:nvSpPr>
          <p:cNvPr id="17" name="Slide Number Placeholder 3">
            <a:extLst>
              <a:ext uri="{FF2B5EF4-FFF2-40B4-BE49-F238E27FC236}">
                <a16:creationId xmlns:a16="http://schemas.microsoft.com/office/drawing/2014/main" id="{E0931972-1D27-45A4-872D-6D6A0DC6A75F}"/>
              </a:ext>
            </a:extLst>
          </p:cNvPr>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840C6AD5-6F6C-4333-998D-9E7F73CCF3B1}" type="slidenum">
              <a:rPr altLang="en-US" sz="900" smtClean="0">
                <a:solidFill>
                  <a:schemeClr val="bg1"/>
                </a:solidFill>
                <a:ea typeface="ヒラギノ角ゴ Pro W3"/>
                <a:cs typeface="ヒラギノ角ゴ Pro W3"/>
              </a:rPr>
              <a:pPr eaLnBrk="1" hangingPunct="1">
                <a:lnSpc>
                  <a:spcPct val="100000"/>
                </a:lnSpc>
                <a:spcBef>
                  <a:spcPct val="0"/>
                </a:spcBef>
                <a:buClrTx/>
              </a:pPr>
              <a:t>16</a:t>
            </a:fld>
            <a:endParaRPr altLang="en-US" sz="900" dirty="0">
              <a:solidFill>
                <a:schemeClr val="bg1"/>
              </a:solidFill>
              <a:ea typeface="ヒラギノ角ゴ Pro W3"/>
              <a:cs typeface="ヒラギノ角ゴ Pro W3"/>
            </a:endParaRPr>
          </a:p>
        </p:txBody>
      </p:sp>
      <p:sp>
        <p:nvSpPr>
          <p:cNvPr id="4" name="Rectangle 3">
            <a:extLst>
              <a:ext uri="{FF2B5EF4-FFF2-40B4-BE49-F238E27FC236}">
                <a16:creationId xmlns:a16="http://schemas.microsoft.com/office/drawing/2014/main" id="{D1648561-6CD4-1CCA-DE7A-34348D84CD90}"/>
              </a:ext>
            </a:extLst>
          </p:cNvPr>
          <p:cNvSpPr/>
          <p:nvPr/>
        </p:nvSpPr>
        <p:spPr>
          <a:xfrm>
            <a:off x="4242857" y="1232922"/>
            <a:ext cx="4776826" cy="2862322"/>
          </a:xfrm>
          <a:prstGeom prst="rect">
            <a:avLst/>
          </a:prstGeom>
        </p:spPr>
        <p:txBody>
          <a:bodyPr wrap="square">
            <a:spAutoFit/>
          </a:bodyPr>
          <a:lstStyle/>
          <a:p>
            <a:pPr marL="66675" lvl="1"/>
            <a:r>
              <a:rPr lang="en-GB" sz="1400" b="1" dirty="0">
                <a:solidFill>
                  <a:schemeClr val="tx2"/>
                </a:solidFill>
                <a:latin typeface="Calibri" panose="020F0502020204030204" pitchFamily="34" charset="0"/>
              </a:rPr>
              <a:t>Financial system interactions could imply a bumpy transition</a:t>
            </a:r>
          </a:p>
          <a:p>
            <a:pPr marL="352425" lvl="1" indent="-285750">
              <a:buFont typeface="Arial" panose="020B0604020202020204" pitchFamily="34" charset="0"/>
              <a:buChar char="•"/>
            </a:pPr>
            <a:r>
              <a:rPr lang="en-GB" sz="1400" dirty="0">
                <a:solidFill>
                  <a:schemeClr val="tx2"/>
                </a:solidFill>
                <a:latin typeface="Calibri" panose="020F0502020204030204" pitchFamily="34" charset="0"/>
              </a:rPr>
              <a:t>First round (exogenous) credit and market risk shocks versus second-round (endogenous) shocks</a:t>
            </a:r>
          </a:p>
          <a:p>
            <a:pPr marL="66675" lvl="1"/>
            <a:endParaRPr lang="en-GB" sz="1400" b="1" dirty="0">
              <a:solidFill>
                <a:schemeClr val="tx2"/>
              </a:solidFill>
              <a:latin typeface="Calibri" panose="020F0502020204030204" pitchFamily="34" charset="0"/>
            </a:endParaRPr>
          </a:p>
          <a:p>
            <a:pPr marL="66675" lvl="1"/>
            <a:r>
              <a:rPr lang="en-GB" sz="1400" b="1" dirty="0">
                <a:solidFill>
                  <a:schemeClr val="tx2"/>
                </a:solidFill>
                <a:latin typeface="Calibri" panose="020F0502020204030204" pitchFamily="34" charset="0"/>
              </a:rPr>
              <a:t>Two layers of contagion</a:t>
            </a:r>
          </a:p>
          <a:p>
            <a:pPr marL="352425" lvl="1" indent="-285750">
              <a:buFont typeface="+mj-lt"/>
              <a:buAutoNum type="arabicPeriod"/>
            </a:pPr>
            <a:endParaRPr lang="en-GB" sz="1200" i="1" dirty="0">
              <a:solidFill>
                <a:schemeClr val="tx2"/>
              </a:solidFill>
              <a:latin typeface="Calibri" panose="020F0502020204030204" pitchFamily="34" charset="0"/>
            </a:endParaRPr>
          </a:p>
          <a:p>
            <a:pPr marL="352425" lvl="1" indent="-285750">
              <a:buFont typeface="+mj-lt"/>
              <a:buAutoNum type="arabicPeriod"/>
            </a:pPr>
            <a:r>
              <a:rPr lang="en-GB" sz="1200" i="1" dirty="0">
                <a:solidFill>
                  <a:schemeClr val="tx2"/>
                </a:solidFill>
                <a:latin typeface="Calibri" panose="020F0502020204030204" pitchFamily="34" charset="0"/>
              </a:rPr>
              <a:t>Crossholdings of investment funds, and changes in the value of shares issued by open-end funds that are held by other funds. </a:t>
            </a:r>
          </a:p>
          <a:p>
            <a:pPr marL="352425" lvl="1" indent="-285750">
              <a:buFont typeface="+mj-lt"/>
              <a:buAutoNum type="arabicPeriod"/>
            </a:pPr>
            <a:endParaRPr lang="en-GB" sz="1200" i="1" dirty="0">
              <a:solidFill>
                <a:schemeClr val="tx2"/>
              </a:solidFill>
              <a:latin typeface="Calibri" panose="020F0502020204030204" pitchFamily="34" charset="0"/>
            </a:endParaRPr>
          </a:p>
          <a:p>
            <a:pPr marL="352425" lvl="1" indent="-285750">
              <a:buFont typeface="+mj-lt"/>
              <a:buAutoNum type="arabicPeriod"/>
            </a:pPr>
            <a:r>
              <a:rPr lang="en-GB" sz="1200" i="1" dirty="0">
                <a:solidFill>
                  <a:schemeClr val="tx2"/>
                </a:solidFill>
                <a:latin typeface="Calibri" panose="020F0502020204030204" pitchFamily="34" charset="0"/>
              </a:rPr>
              <a:t>Overlapping exposures on the secondary market for securities, whereby investment funds may be exposed to common shocks, but may also affect one another by influencing market prices through sales and purchases. </a:t>
            </a:r>
          </a:p>
          <a:p>
            <a:pPr marL="809625" lvl="2" indent="-285750">
              <a:buFont typeface="Arial" panose="020B0604020202020204" pitchFamily="34" charset="0"/>
              <a:buChar char="•"/>
            </a:pPr>
            <a:endParaRPr lang="en-GB" sz="14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1707317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8D09FB3-D33D-47D7-AC14-E23D677D302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a:extLst>
                          <a:ext uri="{FF2B5EF4-FFF2-40B4-BE49-F238E27FC236}">
                            <a16:creationId xmlns:a16="http://schemas.microsoft.com/office/drawing/2014/main" id="{C8D09FB3-D33D-47D7-AC14-E23D677D302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549E6760-C16D-41D6-A882-567153AF34FE}"/>
              </a:ext>
            </a:extLst>
          </p:cNvPr>
          <p:cNvSpPr>
            <a:spLocks noGrp="1"/>
          </p:cNvSpPr>
          <p:nvPr>
            <p:ph type="sldNum" sz="quarter" idx="10"/>
          </p:nvPr>
        </p:nvSpPr>
        <p:spPr/>
        <p:txBody>
          <a:bodyPr/>
          <a:lstStyle/>
          <a:p>
            <a:pPr>
              <a:defRPr/>
            </a:pPr>
            <a:fld id="{44320B71-EC71-4A7E-8C8A-9C555B387A1C}" type="slidenum">
              <a:rPr lang="en-GB" smtClean="0">
                <a:latin typeface="Calibri" panose="020F0502020204030204" pitchFamily="34" charset="0"/>
                <a:cs typeface="Calibri" panose="020F0502020204030204" pitchFamily="34" charset="0"/>
              </a:rPr>
              <a:pPr>
                <a:defRPr/>
              </a:pPr>
              <a:t>17</a:t>
            </a:fld>
            <a:endParaRPr lang="en-GB" dirty="0">
              <a:latin typeface="Calibri" panose="020F0502020204030204" pitchFamily="34" charset="0"/>
              <a:cs typeface="Calibri" panose="020F0502020204030204" pitchFamily="34" charset="0"/>
            </a:endParaRPr>
          </a:p>
        </p:txBody>
      </p:sp>
      <p:sp>
        <p:nvSpPr>
          <p:cNvPr id="18" name="Title 2">
            <a:extLst>
              <a:ext uri="{FF2B5EF4-FFF2-40B4-BE49-F238E27FC236}">
                <a16:creationId xmlns:a16="http://schemas.microsoft.com/office/drawing/2014/main" id="{1D18A7C3-5EC3-424C-BB8E-5ABC9627A55B}"/>
              </a:ext>
            </a:extLst>
          </p:cNvPr>
          <p:cNvSpPr>
            <a:spLocks noGrp="1"/>
          </p:cNvSpPr>
          <p:nvPr>
            <p:ph type="title"/>
          </p:nvPr>
        </p:nvSpPr>
        <p:spPr>
          <a:xfrm>
            <a:off x="463551" y="150685"/>
            <a:ext cx="8463702" cy="294626"/>
          </a:xfrm>
        </p:spPr>
        <p:txBody>
          <a:bodyPr vert="horz"/>
          <a:lstStyle/>
          <a:p>
            <a:r>
              <a:rPr lang="en-GB" sz="1600" i="1" dirty="0">
                <a:latin typeface="Calibri" panose="020F0502020204030204" pitchFamily="34" charset="0"/>
                <a:cs typeface="Calibri" panose="020F0502020204030204" pitchFamily="34" charset="0"/>
              </a:rPr>
              <a:t>Systemic aspect #2: </a:t>
            </a:r>
            <a:r>
              <a:rPr lang="en-GB" sz="1600" dirty="0">
                <a:latin typeface="Calibri" panose="020F0502020204030204" pitchFamily="34" charset="0"/>
                <a:cs typeface="Calibri" panose="020F0502020204030204" pitchFamily="34" charset="0"/>
              </a:rPr>
              <a:t>Spillovers</a:t>
            </a:r>
          </a:p>
        </p:txBody>
      </p:sp>
      <p:cxnSp>
        <p:nvCxnSpPr>
          <p:cNvPr id="10" name="Straight Connector 9">
            <a:extLst>
              <a:ext uri="{FF2B5EF4-FFF2-40B4-BE49-F238E27FC236}">
                <a16:creationId xmlns:a16="http://schemas.microsoft.com/office/drawing/2014/main" id="{BFDCA6C2-AE43-4224-AD7F-AB65E16FEFE2}"/>
              </a:ext>
            </a:extLst>
          </p:cNvPr>
          <p:cNvCxnSpPr/>
          <p:nvPr/>
        </p:nvCxnSpPr>
        <p:spPr bwMode="auto">
          <a:xfrm>
            <a:off x="572472" y="1168398"/>
            <a:ext cx="2700497" cy="0"/>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 name="TextBox 10">
            <a:extLst>
              <a:ext uri="{FF2B5EF4-FFF2-40B4-BE49-F238E27FC236}">
                <a16:creationId xmlns:a16="http://schemas.microsoft.com/office/drawing/2014/main" id="{1779241F-1352-4700-B265-CD02A87AA8E4}"/>
              </a:ext>
            </a:extLst>
          </p:cNvPr>
          <p:cNvSpPr txBox="1"/>
          <p:nvPr/>
        </p:nvSpPr>
        <p:spPr>
          <a:xfrm>
            <a:off x="499474" y="799066"/>
            <a:ext cx="2716601" cy="369332"/>
          </a:xfrm>
          <a:prstGeom prst="rect">
            <a:avLst/>
          </a:prstGeom>
          <a:noFill/>
        </p:spPr>
        <p:txBody>
          <a:bodyPr wrap="square" rtlCol="0" anchor="b">
            <a:spAutoFit/>
          </a:bodyPr>
          <a:lstStyle/>
          <a:p>
            <a:r>
              <a:rPr lang="en-GB" sz="1000" b="1" dirty="0">
                <a:solidFill>
                  <a:srgbClr val="003299"/>
                </a:solidFill>
                <a:latin typeface="Calibri" panose="020F0502020204030204" pitchFamily="34" charset="0"/>
                <a:cs typeface="Calibri" panose="020F0502020204030204" pitchFamily="34" charset="0"/>
              </a:rPr>
              <a:t>Euro area sectoral impacts of demand shocks</a:t>
            </a:r>
            <a:endParaRPr lang="en-US" sz="1000" b="1" dirty="0">
              <a:solidFill>
                <a:srgbClr val="003299"/>
              </a:solidFill>
              <a:latin typeface="Calibri" panose="020F0502020204030204" pitchFamily="34" charset="0"/>
              <a:cs typeface="Calibri" panose="020F0502020204030204" pitchFamily="34" charset="0"/>
            </a:endParaRPr>
          </a:p>
          <a:p>
            <a:r>
              <a:rPr lang="en-GB" sz="800" dirty="0">
                <a:solidFill>
                  <a:srgbClr val="003299"/>
                </a:solidFill>
                <a:latin typeface="Calibri" panose="020F0502020204030204" pitchFamily="34" charset="0"/>
                <a:cs typeface="Calibri" panose="020F0502020204030204" pitchFamily="34" charset="0"/>
              </a:rPr>
              <a:t>[percentage share of production]</a:t>
            </a:r>
          </a:p>
        </p:txBody>
      </p:sp>
      <p:sp>
        <p:nvSpPr>
          <p:cNvPr id="21" name="TextBox 20">
            <a:extLst>
              <a:ext uri="{FF2B5EF4-FFF2-40B4-BE49-F238E27FC236}">
                <a16:creationId xmlns:a16="http://schemas.microsoft.com/office/drawing/2014/main" id="{7FB95438-FC0A-4713-A36F-140A902023E2}"/>
              </a:ext>
            </a:extLst>
          </p:cNvPr>
          <p:cNvSpPr txBox="1"/>
          <p:nvPr/>
        </p:nvSpPr>
        <p:spPr>
          <a:xfrm>
            <a:off x="181409" y="4313656"/>
            <a:ext cx="3374488" cy="215444"/>
          </a:xfrm>
          <a:prstGeom prst="rect">
            <a:avLst/>
          </a:prstGeom>
          <a:noFill/>
        </p:spPr>
        <p:txBody>
          <a:bodyPr wrap="square" rtlCol="0">
            <a:spAutoFit/>
          </a:bodyPr>
          <a:lstStyle/>
          <a:p>
            <a:r>
              <a:rPr lang="en-GB" sz="800" dirty="0">
                <a:latin typeface="Calibri" panose="020F0502020204030204" pitchFamily="34" charset="0"/>
                <a:cs typeface="Calibri" panose="020F0502020204030204" pitchFamily="34" charset="0"/>
              </a:rPr>
              <a:t>Note: Results for the five most affected sectors only.</a:t>
            </a:r>
          </a:p>
        </p:txBody>
      </p:sp>
      <p:sp>
        <p:nvSpPr>
          <p:cNvPr id="23" name="TextBox 22">
            <a:extLst>
              <a:ext uri="{FF2B5EF4-FFF2-40B4-BE49-F238E27FC236}">
                <a16:creationId xmlns:a16="http://schemas.microsoft.com/office/drawing/2014/main" id="{449ADC25-DFD9-43C5-8A97-905BC2C89ED9}"/>
              </a:ext>
            </a:extLst>
          </p:cNvPr>
          <p:cNvSpPr txBox="1"/>
          <p:nvPr/>
        </p:nvSpPr>
        <p:spPr>
          <a:xfrm>
            <a:off x="4614700" y="829844"/>
            <a:ext cx="3498786" cy="369332"/>
          </a:xfrm>
          <a:prstGeom prst="rect">
            <a:avLst/>
          </a:prstGeom>
          <a:noFill/>
        </p:spPr>
        <p:txBody>
          <a:bodyPr wrap="square" rtlCol="0">
            <a:spAutoFit/>
          </a:bodyPr>
          <a:lstStyle/>
          <a:p>
            <a:r>
              <a:rPr lang="en-GB" sz="1000" b="1" dirty="0">
                <a:solidFill>
                  <a:srgbClr val="003299"/>
                </a:solidFill>
                <a:latin typeface="Calibri" panose="020F0502020204030204" pitchFamily="34" charset="0"/>
                <a:cs typeface="Calibri" panose="020F0502020204030204" pitchFamily="34" charset="0"/>
              </a:rPr>
              <a:t>Banks’ risk-weighted assets (RWA) below the MDA threshold</a:t>
            </a:r>
            <a:endParaRPr lang="en-US" sz="1000" b="1" dirty="0">
              <a:solidFill>
                <a:srgbClr val="003299"/>
              </a:solidFill>
              <a:latin typeface="Calibri" panose="020F0502020204030204" pitchFamily="34" charset="0"/>
              <a:cs typeface="Calibri" panose="020F0502020204030204" pitchFamily="34" charset="0"/>
            </a:endParaRPr>
          </a:p>
          <a:p>
            <a:r>
              <a:rPr lang="en-GB" sz="800" dirty="0">
                <a:solidFill>
                  <a:srgbClr val="003299"/>
                </a:solidFill>
                <a:latin typeface="Calibri" panose="020F0502020204030204" pitchFamily="34" charset="0"/>
                <a:cs typeface="Calibri" panose="020F0502020204030204" pitchFamily="34" charset="0"/>
              </a:rPr>
              <a:t>(percentages of total euro area risk-weighted assets))</a:t>
            </a:r>
          </a:p>
        </p:txBody>
      </p:sp>
      <p:sp>
        <p:nvSpPr>
          <p:cNvPr id="25" name="TextBox 24">
            <a:extLst>
              <a:ext uri="{FF2B5EF4-FFF2-40B4-BE49-F238E27FC236}">
                <a16:creationId xmlns:a16="http://schemas.microsoft.com/office/drawing/2014/main" id="{D17364F5-0D58-4F12-A12D-261CEA1165B1}"/>
              </a:ext>
            </a:extLst>
          </p:cNvPr>
          <p:cNvSpPr txBox="1"/>
          <p:nvPr/>
        </p:nvSpPr>
        <p:spPr>
          <a:xfrm>
            <a:off x="4080387" y="3978648"/>
            <a:ext cx="4955458" cy="461665"/>
          </a:xfrm>
          <a:prstGeom prst="rect">
            <a:avLst/>
          </a:prstGeom>
          <a:noFill/>
        </p:spPr>
        <p:txBody>
          <a:bodyPr wrap="square" rtlCol="0">
            <a:spAutoFit/>
          </a:bodyPr>
          <a:lstStyle/>
          <a:p>
            <a:r>
              <a:rPr lang="en-GB" sz="800" b="1" dirty="0">
                <a:latin typeface="Calibri" panose="020F0502020204030204" pitchFamily="34" charset="0"/>
                <a:cs typeface="Calibri" panose="020F0502020204030204" pitchFamily="34" charset="0"/>
              </a:rPr>
              <a:t>Notes</a:t>
            </a:r>
            <a:r>
              <a:rPr lang="en-GB" sz="800" dirty="0">
                <a:latin typeface="Calibri" panose="020F0502020204030204" pitchFamily="34" charset="0"/>
                <a:cs typeface="Calibri" panose="020F0502020204030204" pitchFamily="34" charset="0"/>
              </a:rPr>
              <a:t>: Increases in PD refer to increases for firms hit by an average euro area output loss, with the credit quality associated with higher (lower) output loss deteriorating proportionally more (less). The sample includes 2,130 banks comprising significant institutions and less significant institutions.</a:t>
            </a:r>
          </a:p>
        </p:txBody>
      </p:sp>
      <p:cxnSp>
        <p:nvCxnSpPr>
          <p:cNvPr id="30" name="Straight Connector 29">
            <a:extLst>
              <a:ext uri="{FF2B5EF4-FFF2-40B4-BE49-F238E27FC236}">
                <a16:creationId xmlns:a16="http://schemas.microsoft.com/office/drawing/2014/main" id="{46224487-C5A8-4FE5-8F82-22453DCD2C5D}"/>
              </a:ext>
            </a:extLst>
          </p:cNvPr>
          <p:cNvCxnSpPr/>
          <p:nvPr/>
        </p:nvCxnSpPr>
        <p:spPr bwMode="auto">
          <a:xfrm>
            <a:off x="4534777" y="1168398"/>
            <a:ext cx="3267130" cy="0"/>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29" name="Picture 28">
            <a:extLst>
              <a:ext uri="{FF2B5EF4-FFF2-40B4-BE49-F238E27FC236}">
                <a16:creationId xmlns:a16="http://schemas.microsoft.com/office/drawing/2014/main" id="{E7EFE6B1-B874-4BB3-8B17-8FBBA9E4668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7811"/>
          <a:stretch/>
        </p:blipFill>
        <p:spPr bwMode="auto">
          <a:xfrm>
            <a:off x="4880880" y="1215223"/>
            <a:ext cx="3157262" cy="2712110"/>
          </a:xfrm>
          <a:prstGeom prst="rect">
            <a:avLst/>
          </a:prstGeom>
          <a:noFill/>
          <a:ln>
            <a:noFill/>
          </a:ln>
        </p:spPr>
      </p:pic>
      <p:pic>
        <p:nvPicPr>
          <p:cNvPr id="32" name="Picture 31">
            <a:extLst>
              <a:ext uri="{FF2B5EF4-FFF2-40B4-BE49-F238E27FC236}">
                <a16:creationId xmlns:a16="http://schemas.microsoft.com/office/drawing/2014/main" id="{7CE0C35B-6DA7-431B-A230-8AFC566B945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91452"/>
          <a:stretch/>
        </p:blipFill>
        <p:spPr bwMode="auto">
          <a:xfrm>
            <a:off x="4486811" y="1203864"/>
            <a:ext cx="517126" cy="2712110"/>
          </a:xfrm>
          <a:prstGeom prst="rect">
            <a:avLst/>
          </a:prstGeom>
          <a:noFill/>
          <a:ln>
            <a:noFill/>
          </a:ln>
        </p:spPr>
      </p:pic>
      <p:sp>
        <p:nvSpPr>
          <p:cNvPr id="2" name="Rectangle 1">
            <a:extLst>
              <a:ext uri="{FF2B5EF4-FFF2-40B4-BE49-F238E27FC236}">
                <a16:creationId xmlns:a16="http://schemas.microsoft.com/office/drawing/2014/main" id="{F998D44C-F864-4E85-BFE5-BB57D1B8E23C}"/>
              </a:ext>
            </a:extLst>
          </p:cNvPr>
          <p:cNvSpPr/>
          <p:nvPr/>
        </p:nvSpPr>
        <p:spPr>
          <a:xfrm>
            <a:off x="169310" y="4108452"/>
            <a:ext cx="3398687" cy="215444"/>
          </a:xfrm>
          <a:prstGeom prst="rect">
            <a:avLst/>
          </a:prstGeom>
        </p:spPr>
        <p:txBody>
          <a:bodyPr wrap="none">
            <a:spAutoFit/>
          </a:bodyPr>
          <a:lstStyle/>
          <a:p>
            <a:r>
              <a:rPr lang="en-GB" sz="800" b="1" dirty="0">
                <a:latin typeface="Calibri" panose="020F0502020204030204" pitchFamily="34" charset="0"/>
                <a:cs typeface="Calibri" panose="020F0502020204030204" pitchFamily="34" charset="0"/>
              </a:rPr>
              <a:t>Source</a:t>
            </a:r>
            <a:r>
              <a:rPr lang="en-GB" sz="800" dirty="0">
                <a:latin typeface="Calibri" panose="020F0502020204030204" pitchFamily="34" charset="0"/>
                <a:cs typeface="Calibri" panose="020F0502020204030204" pitchFamily="34" charset="0"/>
              </a:rPr>
              <a:t>: ECB/ESRB (2022), </a:t>
            </a:r>
            <a:r>
              <a:rPr lang="en-GB" sz="800" dirty="0">
                <a:latin typeface="Calibri" panose="020F0502020204030204" pitchFamily="34" charset="0"/>
                <a:cs typeface="Calibri" panose="020F0502020204030204" pitchFamily="34" charset="0"/>
                <a:hlinkClick r:id="rId7"/>
              </a:rPr>
              <a:t>The Macroprudential Challenge of Climate Change</a:t>
            </a:r>
            <a:r>
              <a:rPr lang="en-GB" sz="800" dirty="0">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999B2C80-4C64-4644-BAFB-E5F5CDB4F8B6}"/>
              </a:ext>
            </a:extLst>
          </p:cNvPr>
          <p:cNvPicPr>
            <a:picLocks noChangeAspect="1"/>
          </p:cNvPicPr>
          <p:nvPr/>
        </p:nvPicPr>
        <p:blipFill rotWithShape="1">
          <a:blip r:embed="rId8"/>
          <a:srcRect t="6125" b="-6125"/>
          <a:stretch/>
        </p:blipFill>
        <p:spPr>
          <a:xfrm>
            <a:off x="644573" y="1270748"/>
            <a:ext cx="2801073" cy="2938732"/>
          </a:xfrm>
          <a:prstGeom prst="rect">
            <a:avLst/>
          </a:prstGeom>
        </p:spPr>
      </p:pic>
    </p:spTree>
    <p:extLst>
      <p:ext uri="{BB962C8B-B14F-4D97-AF65-F5344CB8AC3E}">
        <p14:creationId xmlns:p14="http://schemas.microsoft.com/office/powerpoint/2010/main" val="1333557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8D09FB3-D33D-47D7-AC14-E23D677D302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a:extLst>
                          <a:ext uri="{FF2B5EF4-FFF2-40B4-BE49-F238E27FC236}">
                            <a16:creationId xmlns:a16="http://schemas.microsoft.com/office/drawing/2014/main" id="{C8D09FB3-D33D-47D7-AC14-E23D677D302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549E6760-C16D-41D6-A882-567153AF34FE}"/>
              </a:ext>
            </a:extLst>
          </p:cNvPr>
          <p:cNvSpPr>
            <a:spLocks noGrp="1"/>
          </p:cNvSpPr>
          <p:nvPr>
            <p:ph type="sldNum" sz="quarter" idx="10"/>
          </p:nvPr>
        </p:nvSpPr>
        <p:spPr/>
        <p:txBody>
          <a:bodyPr/>
          <a:lstStyle/>
          <a:p>
            <a:pPr>
              <a:defRPr/>
            </a:pPr>
            <a:fld id="{44320B71-EC71-4A7E-8C8A-9C555B387A1C}" type="slidenum">
              <a:rPr lang="en-GB" smtClean="0">
                <a:latin typeface="Calibri" panose="020F0502020204030204" pitchFamily="34" charset="0"/>
                <a:cs typeface="Calibri" panose="020F0502020204030204" pitchFamily="34" charset="0"/>
              </a:rPr>
              <a:pPr>
                <a:defRPr/>
              </a:pPr>
              <a:t>18</a:t>
            </a:fld>
            <a:endParaRPr lang="en-GB" dirty="0">
              <a:latin typeface="Calibri" panose="020F0502020204030204" pitchFamily="34" charset="0"/>
              <a:cs typeface="Calibri" panose="020F0502020204030204" pitchFamily="34" charset="0"/>
            </a:endParaRPr>
          </a:p>
        </p:txBody>
      </p:sp>
      <p:sp>
        <p:nvSpPr>
          <p:cNvPr id="18" name="Title 2">
            <a:extLst>
              <a:ext uri="{FF2B5EF4-FFF2-40B4-BE49-F238E27FC236}">
                <a16:creationId xmlns:a16="http://schemas.microsoft.com/office/drawing/2014/main" id="{1D18A7C3-5EC3-424C-BB8E-5ABC9627A55B}"/>
              </a:ext>
            </a:extLst>
          </p:cNvPr>
          <p:cNvSpPr>
            <a:spLocks noGrp="1"/>
          </p:cNvSpPr>
          <p:nvPr>
            <p:ph type="title"/>
          </p:nvPr>
        </p:nvSpPr>
        <p:spPr>
          <a:xfrm>
            <a:off x="463551" y="150685"/>
            <a:ext cx="8463702" cy="294626"/>
          </a:xfrm>
        </p:spPr>
        <p:txBody>
          <a:bodyPr vert="horz"/>
          <a:lstStyle/>
          <a:p>
            <a:r>
              <a:rPr lang="en-GB" sz="1600" i="1" dirty="0">
                <a:latin typeface="Calibri" panose="020F0502020204030204" pitchFamily="34" charset="0"/>
                <a:cs typeface="Calibri" panose="020F0502020204030204" pitchFamily="34" charset="0"/>
              </a:rPr>
              <a:t>Systemic aspect #3: </a:t>
            </a:r>
            <a:r>
              <a:rPr lang="en-US" sz="1600" dirty="0">
                <a:latin typeface="Calibri" panose="020F0502020204030204" pitchFamily="34" charset="0"/>
                <a:cs typeface="Calibri" panose="020F0502020204030204" pitchFamily="34" charset="0"/>
              </a:rPr>
              <a:t>R</a:t>
            </a:r>
            <a:r>
              <a:rPr lang="en-GB" sz="1600" dirty="0" err="1">
                <a:latin typeface="Calibri" panose="020F0502020204030204" pitchFamily="34" charset="0"/>
                <a:cs typeface="Calibri" panose="020F0502020204030204" pitchFamily="34" charset="0"/>
              </a:rPr>
              <a:t>isk</a:t>
            </a:r>
            <a:r>
              <a:rPr lang="en-GB" sz="1600" dirty="0">
                <a:latin typeface="Calibri" panose="020F0502020204030204" pitchFamily="34" charset="0"/>
                <a:cs typeface="Calibri" panose="020F0502020204030204" pitchFamily="34" charset="0"/>
              </a:rPr>
              <a:t> transfer</a:t>
            </a:r>
          </a:p>
        </p:txBody>
      </p:sp>
      <p:sp>
        <p:nvSpPr>
          <p:cNvPr id="5" name="TextBox 4">
            <a:extLst>
              <a:ext uri="{FF2B5EF4-FFF2-40B4-BE49-F238E27FC236}">
                <a16:creationId xmlns:a16="http://schemas.microsoft.com/office/drawing/2014/main" id="{30B8DDFF-872A-5AED-BA8A-72F184080DFE}"/>
              </a:ext>
            </a:extLst>
          </p:cNvPr>
          <p:cNvSpPr txBox="1"/>
          <p:nvPr/>
        </p:nvSpPr>
        <p:spPr>
          <a:xfrm>
            <a:off x="304268" y="726971"/>
            <a:ext cx="4272551" cy="246221"/>
          </a:xfrm>
          <a:prstGeom prst="rect">
            <a:avLst/>
          </a:prstGeom>
          <a:noFill/>
        </p:spPr>
        <p:txBody>
          <a:bodyPr wrap="square" rtlCol="0" anchor="b">
            <a:spAutoFit/>
          </a:bodyPr>
          <a:lstStyle/>
          <a:p>
            <a:r>
              <a:rPr lang="en-GB" sz="1000" b="1" dirty="0">
                <a:solidFill>
                  <a:srgbClr val="003299"/>
                </a:solidFill>
                <a:latin typeface="Calibri" panose="020F0502020204030204" pitchFamily="34" charset="0"/>
                <a:cs typeface="Calibri" panose="020F0502020204030204" pitchFamily="34" charset="0"/>
              </a:rPr>
              <a:t>Sovereign climate-related risks and link to financial stability</a:t>
            </a:r>
            <a:endParaRPr lang="en-US" sz="1000" b="1" dirty="0">
              <a:solidFill>
                <a:srgbClr val="003299"/>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72CBC652-6B53-6235-F95A-696F3523D9F3}"/>
              </a:ext>
            </a:extLst>
          </p:cNvPr>
          <p:cNvSpPr txBox="1"/>
          <p:nvPr/>
        </p:nvSpPr>
        <p:spPr>
          <a:xfrm>
            <a:off x="170530" y="4748441"/>
            <a:ext cx="3374488" cy="215444"/>
          </a:xfrm>
          <a:prstGeom prst="rect">
            <a:avLst/>
          </a:prstGeom>
          <a:noFill/>
        </p:spPr>
        <p:txBody>
          <a:bodyPr wrap="square" rtlCol="0">
            <a:spAutoFit/>
          </a:bodyPr>
          <a:lstStyle/>
          <a:p>
            <a:r>
              <a:rPr lang="en-GB" sz="800" dirty="0">
                <a:latin typeface="Calibri" panose="020F0502020204030204" pitchFamily="34" charset="0"/>
                <a:cs typeface="Calibri" panose="020F0502020204030204" pitchFamily="34" charset="0"/>
              </a:rPr>
              <a:t>Note: ECB Financial Stability Review, May 2023 edition</a:t>
            </a:r>
          </a:p>
        </p:txBody>
      </p:sp>
      <p:cxnSp>
        <p:nvCxnSpPr>
          <p:cNvPr id="8" name="Straight Connector 7">
            <a:extLst>
              <a:ext uri="{FF2B5EF4-FFF2-40B4-BE49-F238E27FC236}">
                <a16:creationId xmlns:a16="http://schemas.microsoft.com/office/drawing/2014/main" id="{1AAB37E2-275E-05DD-04F1-31553ABD30A4}"/>
              </a:ext>
            </a:extLst>
          </p:cNvPr>
          <p:cNvCxnSpPr/>
          <p:nvPr/>
        </p:nvCxnSpPr>
        <p:spPr bwMode="auto">
          <a:xfrm>
            <a:off x="377266" y="973192"/>
            <a:ext cx="3609110" cy="0"/>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9" name="Picture 8">
            <a:extLst>
              <a:ext uri="{FF2B5EF4-FFF2-40B4-BE49-F238E27FC236}">
                <a16:creationId xmlns:a16="http://schemas.microsoft.com/office/drawing/2014/main" id="{2F8D3039-1ACE-9812-D4A2-83274722372C}"/>
              </a:ext>
            </a:extLst>
          </p:cNvPr>
          <p:cNvPicPr>
            <a:picLocks noChangeAspect="1"/>
          </p:cNvPicPr>
          <p:nvPr/>
        </p:nvPicPr>
        <p:blipFill>
          <a:blip r:embed="rId6"/>
          <a:stretch>
            <a:fillRect/>
          </a:stretch>
        </p:blipFill>
        <p:spPr>
          <a:xfrm>
            <a:off x="2087563" y="1089166"/>
            <a:ext cx="4540250" cy="3543300"/>
          </a:xfrm>
          <a:prstGeom prst="rect">
            <a:avLst/>
          </a:prstGeom>
        </p:spPr>
      </p:pic>
    </p:spTree>
    <p:extLst>
      <p:ext uri="{BB962C8B-B14F-4D97-AF65-F5344CB8AC3E}">
        <p14:creationId xmlns:p14="http://schemas.microsoft.com/office/powerpoint/2010/main" val="2495851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2"/>
          <p:cNvSpPr>
            <a:spLocks noGrp="1"/>
          </p:cNvSpPr>
          <p:nvPr>
            <p:ph type="sldNum" sz="quarter" idx="17"/>
          </p:nvPr>
        </p:nvSpPr>
        <p:spPr bwMode="auto">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D2B33CD1-6432-40ED-B5F2-3E6438483F98}" type="slidenum">
              <a:rPr altLang="en-US" sz="900" smtClean="0">
                <a:solidFill>
                  <a:schemeClr val="bg1"/>
                </a:solidFill>
                <a:ea typeface="ヒラギノ角ゴ Pro W3"/>
                <a:cs typeface="ヒラギノ角ゴ Pro W3"/>
              </a:rPr>
              <a:pPr eaLnBrk="1" hangingPunct="1">
                <a:lnSpc>
                  <a:spcPct val="100000"/>
                </a:lnSpc>
                <a:spcBef>
                  <a:spcPct val="0"/>
                </a:spcBef>
                <a:buClrTx/>
              </a:pPr>
              <a:t>19</a:t>
            </a:fld>
            <a:endParaRPr altLang="en-US" sz="900">
              <a:solidFill>
                <a:schemeClr val="bg1"/>
              </a:solidFill>
              <a:ea typeface="ヒラギノ角ゴ Pro W3"/>
              <a:cs typeface="ヒラギノ角ゴ Pro W3"/>
            </a:endParaRPr>
          </a:p>
        </p:txBody>
      </p:sp>
      <p:sp>
        <p:nvSpPr>
          <p:cNvPr id="6" name="Text Placeholder 9">
            <a:extLst>
              <a:ext uri="{FF2B5EF4-FFF2-40B4-BE49-F238E27FC236}">
                <a16:creationId xmlns:a16="http://schemas.microsoft.com/office/drawing/2014/main" id="{AE93D527-BF98-4D54-B74D-003979A8640C}"/>
              </a:ext>
            </a:extLst>
          </p:cNvPr>
          <p:cNvSpPr txBox="1">
            <a:spLocks/>
          </p:cNvSpPr>
          <p:nvPr/>
        </p:nvSpPr>
        <p:spPr bwMode="auto">
          <a:xfrm>
            <a:off x="4291683" y="1857375"/>
            <a:ext cx="4709442" cy="2688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1" fontAlgn="base" hangingPunct="1">
              <a:spcBef>
                <a:spcPct val="30000"/>
              </a:spcBef>
              <a:spcAft>
                <a:spcPct val="0"/>
              </a:spcAft>
              <a:buClr>
                <a:schemeClr val="tx2"/>
              </a:buClr>
              <a:defRPr lang="en-US" sz="3200" kern="1200" smtClean="0">
                <a:solidFill>
                  <a:schemeClr val="bg1"/>
                </a:solidFill>
                <a:latin typeface="+mn-lt"/>
                <a:ea typeface="+mj-ea"/>
                <a:cs typeface="+mj-cs"/>
              </a:defRPr>
            </a:lvl1pPr>
            <a:lvl2pPr marL="298450" algn="l" rtl="0" eaLnBrk="1" fontAlgn="base" hangingPunct="1">
              <a:spcBef>
                <a:spcPct val="0"/>
              </a:spcBef>
              <a:spcAft>
                <a:spcPct val="0"/>
              </a:spcAft>
              <a:defRPr lang="en-US" smtClean="0">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a:spcBef>
                <a:spcPts val="1200"/>
              </a:spcBef>
            </a:pPr>
            <a:r>
              <a:rPr lang="en-GB" sz="2200" dirty="0">
                <a:solidFill>
                  <a:schemeClr val="bg2">
                    <a:lumMod val="75000"/>
                  </a:schemeClr>
                </a:solidFill>
                <a:latin typeface="Calibri" panose="020F0502020204030204" pitchFamily="34" charset="0"/>
                <a:cs typeface="Arial" pitchFamily="34" charset="0"/>
              </a:rPr>
              <a:t>1 | Background</a:t>
            </a:r>
          </a:p>
          <a:p>
            <a:pPr>
              <a:spcBef>
                <a:spcPts val="1200"/>
              </a:spcBef>
            </a:pPr>
            <a:r>
              <a:rPr lang="en-GB" sz="2200" dirty="0">
                <a:solidFill>
                  <a:schemeClr val="bg2">
                    <a:lumMod val="75000"/>
                  </a:schemeClr>
                </a:solidFill>
                <a:latin typeface="Calibri" panose="020F0502020204030204" pitchFamily="34" charset="0"/>
                <a:cs typeface="Arial" pitchFamily="34" charset="0"/>
              </a:rPr>
              <a:t>2 | Distribution of financial risk</a:t>
            </a:r>
          </a:p>
          <a:p>
            <a:pPr>
              <a:spcBef>
                <a:spcPts val="1200"/>
              </a:spcBef>
            </a:pPr>
            <a:r>
              <a:rPr lang="en-GB" sz="2200" dirty="0">
                <a:solidFill>
                  <a:schemeClr val="bg2">
                    <a:lumMod val="75000"/>
                  </a:schemeClr>
                </a:solidFill>
                <a:latin typeface="Calibri" panose="020F0502020204030204" pitchFamily="34" charset="0"/>
                <a:cs typeface="Arial" pitchFamily="34" charset="0"/>
              </a:rPr>
              <a:t>3 | Evolution of financial risk</a:t>
            </a:r>
          </a:p>
          <a:p>
            <a:pPr>
              <a:spcBef>
                <a:spcPts val="1200"/>
              </a:spcBef>
            </a:pPr>
            <a:r>
              <a:rPr lang="en-GB" sz="2200" dirty="0">
                <a:solidFill>
                  <a:schemeClr val="bg2">
                    <a:lumMod val="75000"/>
                  </a:schemeClr>
                </a:solidFill>
                <a:latin typeface="Calibri" panose="020F0502020204030204" pitchFamily="34" charset="0"/>
                <a:cs typeface="Arial" pitchFamily="34" charset="0"/>
              </a:rPr>
              <a:t>4 | Systemic amplifiers</a:t>
            </a:r>
          </a:p>
          <a:p>
            <a:pPr>
              <a:spcBef>
                <a:spcPts val="1200"/>
              </a:spcBef>
            </a:pPr>
            <a:r>
              <a:rPr lang="en-GB" sz="2200" dirty="0">
                <a:latin typeface="Calibri" panose="020F0502020204030204" pitchFamily="34" charset="0"/>
                <a:cs typeface="Arial" pitchFamily="34" charset="0"/>
              </a:rPr>
              <a:t>5 | Macroprudential considerations</a:t>
            </a:r>
          </a:p>
          <a:p>
            <a:pPr>
              <a:spcBef>
                <a:spcPts val="1200"/>
              </a:spcBef>
            </a:pPr>
            <a:r>
              <a:rPr lang="en-GB" sz="2200" dirty="0">
                <a:solidFill>
                  <a:schemeClr val="bg2">
                    <a:lumMod val="75000"/>
                  </a:schemeClr>
                </a:solidFill>
                <a:latin typeface="Calibri" panose="020F0502020204030204" pitchFamily="34" charset="0"/>
                <a:cs typeface="Arial" pitchFamily="34" charset="0"/>
              </a:rPr>
              <a:t>6 | Summary</a:t>
            </a:r>
          </a:p>
        </p:txBody>
      </p:sp>
      <p:sp>
        <p:nvSpPr>
          <p:cNvPr id="7" name="Title 2">
            <a:extLst>
              <a:ext uri="{FF2B5EF4-FFF2-40B4-BE49-F238E27FC236}">
                <a16:creationId xmlns:a16="http://schemas.microsoft.com/office/drawing/2014/main" id="{1E96B2B1-0934-4A9F-BD29-E5F0089371E7}"/>
              </a:ext>
            </a:extLst>
          </p:cNvPr>
          <p:cNvSpPr txBox="1">
            <a:spLocks/>
          </p:cNvSpPr>
          <p:nvPr/>
        </p:nvSpPr>
        <p:spPr>
          <a:xfrm>
            <a:off x="278504" y="150685"/>
            <a:ext cx="8648749" cy="294626"/>
          </a:xfrm>
          <a:prstGeom prst="rect">
            <a:avLst/>
          </a:prstGeom>
        </p:spPr>
        <p:txBody>
          <a:bodyPr vert="horz"/>
          <a:lst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r>
              <a:rPr lang="en-GB" sz="1600" kern="0" dirty="0">
                <a:solidFill>
                  <a:schemeClr val="accent6">
                    <a:lumMod val="50000"/>
                  </a:schemeClr>
                </a:solidFill>
                <a:latin typeface="Calibri" panose="020F0502020204030204" pitchFamily="34" charset="0"/>
                <a:cs typeface="Calibri" panose="020F0502020204030204" pitchFamily="34" charset="0"/>
              </a:rPr>
              <a:t>Outline</a:t>
            </a:r>
            <a:endParaRPr lang="en-GB" sz="16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0689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2"/>
          <p:cNvSpPr>
            <a:spLocks noGrp="1"/>
          </p:cNvSpPr>
          <p:nvPr>
            <p:ph type="sldNum" sz="quarter" idx="17"/>
          </p:nvPr>
        </p:nvSpPr>
        <p:spPr bwMode="auto">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D2B33CD1-6432-40ED-B5F2-3E6438483F98}" type="slidenum">
              <a:rPr altLang="en-US" sz="900" smtClean="0">
                <a:solidFill>
                  <a:schemeClr val="bg1"/>
                </a:solidFill>
                <a:ea typeface="ヒラギノ角ゴ Pro W3"/>
                <a:cs typeface="ヒラギノ角ゴ Pro W3"/>
              </a:rPr>
              <a:pPr eaLnBrk="1" hangingPunct="1">
                <a:lnSpc>
                  <a:spcPct val="100000"/>
                </a:lnSpc>
                <a:spcBef>
                  <a:spcPct val="0"/>
                </a:spcBef>
                <a:buClrTx/>
              </a:pPr>
              <a:t>2</a:t>
            </a:fld>
            <a:endParaRPr altLang="en-US" sz="900">
              <a:solidFill>
                <a:schemeClr val="bg1"/>
              </a:solidFill>
              <a:ea typeface="ヒラギノ角ゴ Pro W3"/>
              <a:cs typeface="ヒラギノ角ゴ Pro W3"/>
            </a:endParaRPr>
          </a:p>
        </p:txBody>
      </p:sp>
      <p:sp>
        <p:nvSpPr>
          <p:cNvPr id="6" name="Text Placeholder 9">
            <a:extLst>
              <a:ext uri="{FF2B5EF4-FFF2-40B4-BE49-F238E27FC236}">
                <a16:creationId xmlns:a16="http://schemas.microsoft.com/office/drawing/2014/main" id="{AE93D527-BF98-4D54-B74D-003979A8640C}"/>
              </a:ext>
            </a:extLst>
          </p:cNvPr>
          <p:cNvSpPr txBox="1">
            <a:spLocks/>
          </p:cNvSpPr>
          <p:nvPr/>
        </p:nvSpPr>
        <p:spPr bwMode="auto">
          <a:xfrm>
            <a:off x="4291683" y="1857375"/>
            <a:ext cx="4709442" cy="2688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1" fontAlgn="base" hangingPunct="1">
              <a:spcBef>
                <a:spcPct val="30000"/>
              </a:spcBef>
              <a:spcAft>
                <a:spcPct val="0"/>
              </a:spcAft>
              <a:buClr>
                <a:schemeClr val="tx2"/>
              </a:buClr>
              <a:defRPr lang="en-US" sz="3200" kern="1200" smtClean="0">
                <a:solidFill>
                  <a:schemeClr val="bg1"/>
                </a:solidFill>
                <a:latin typeface="+mn-lt"/>
                <a:ea typeface="+mj-ea"/>
                <a:cs typeface="+mj-cs"/>
              </a:defRPr>
            </a:lvl1pPr>
            <a:lvl2pPr marL="298450" algn="l" rtl="0" eaLnBrk="1" fontAlgn="base" hangingPunct="1">
              <a:spcBef>
                <a:spcPct val="0"/>
              </a:spcBef>
              <a:spcAft>
                <a:spcPct val="0"/>
              </a:spcAft>
              <a:defRPr lang="en-US" smtClean="0">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a:spcBef>
                <a:spcPts val="1200"/>
              </a:spcBef>
            </a:pPr>
            <a:r>
              <a:rPr lang="en-GB" sz="2200" dirty="0">
                <a:latin typeface="Calibri" panose="020F0502020204030204" pitchFamily="34" charset="0"/>
                <a:cs typeface="Arial" pitchFamily="34" charset="0"/>
              </a:rPr>
              <a:t>1</a:t>
            </a:r>
            <a:r>
              <a:rPr lang="en-GB" sz="2200" dirty="0">
                <a:solidFill>
                  <a:schemeClr val="bg2">
                    <a:lumMod val="75000"/>
                  </a:schemeClr>
                </a:solidFill>
                <a:latin typeface="Calibri" panose="020F0502020204030204" pitchFamily="34" charset="0"/>
                <a:cs typeface="Arial" pitchFamily="34" charset="0"/>
              </a:rPr>
              <a:t> </a:t>
            </a:r>
            <a:r>
              <a:rPr lang="en-GB" sz="2200" dirty="0">
                <a:latin typeface="Calibri" panose="020F0502020204030204" pitchFamily="34" charset="0"/>
                <a:cs typeface="Arial" pitchFamily="34" charset="0"/>
              </a:rPr>
              <a:t>| Background</a:t>
            </a:r>
          </a:p>
          <a:p>
            <a:pPr>
              <a:spcBef>
                <a:spcPts val="1200"/>
              </a:spcBef>
            </a:pPr>
            <a:r>
              <a:rPr lang="en-GB" sz="2200" dirty="0">
                <a:solidFill>
                  <a:schemeClr val="bg2">
                    <a:lumMod val="75000"/>
                  </a:schemeClr>
                </a:solidFill>
                <a:latin typeface="Calibri" panose="020F0502020204030204" pitchFamily="34" charset="0"/>
                <a:cs typeface="Arial" pitchFamily="34" charset="0"/>
              </a:rPr>
              <a:t>2 | Distribution of financial risk</a:t>
            </a:r>
          </a:p>
          <a:p>
            <a:pPr>
              <a:spcBef>
                <a:spcPts val="1200"/>
              </a:spcBef>
            </a:pPr>
            <a:r>
              <a:rPr lang="en-GB" sz="2200" dirty="0">
                <a:solidFill>
                  <a:schemeClr val="bg2">
                    <a:lumMod val="75000"/>
                  </a:schemeClr>
                </a:solidFill>
                <a:latin typeface="Calibri" panose="020F0502020204030204" pitchFamily="34" charset="0"/>
                <a:cs typeface="Arial" pitchFamily="34" charset="0"/>
              </a:rPr>
              <a:t>3 | Evolution of financial risk</a:t>
            </a:r>
          </a:p>
          <a:p>
            <a:pPr>
              <a:spcBef>
                <a:spcPts val="1200"/>
              </a:spcBef>
            </a:pPr>
            <a:r>
              <a:rPr lang="en-GB" sz="2200" dirty="0">
                <a:solidFill>
                  <a:schemeClr val="bg2">
                    <a:lumMod val="75000"/>
                  </a:schemeClr>
                </a:solidFill>
                <a:latin typeface="Calibri" panose="020F0502020204030204" pitchFamily="34" charset="0"/>
                <a:cs typeface="Arial" pitchFamily="34" charset="0"/>
              </a:rPr>
              <a:t>4 | Systemic amplifiers</a:t>
            </a:r>
          </a:p>
          <a:p>
            <a:pPr>
              <a:spcBef>
                <a:spcPts val="1200"/>
              </a:spcBef>
            </a:pPr>
            <a:r>
              <a:rPr lang="en-GB" sz="2200" dirty="0">
                <a:solidFill>
                  <a:schemeClr val="bg2">
                    <a:lumMod val="75000"/>
                  </a:schemeClr>
                </a:solidFill>
                <a:latin typeface="Calibri" panose="020F0502020204030204" pitchFamily="34" charset="0"/>
                <a:cs typeface="Arial" pitchFamily="34" charset="0"/>
              </a:rPr>
              <a:t>5 | Macroprudential considerations</a:t>
            </a:r>
          </a:p>
          <a:p>
            <a:pPr>
              <a:spcBef>
                <a:spcPts val="1200"/>
              </a:spcBef>
            </a:pPr>
            <a:r>
              <a:rPr lang="en-GB" sz="2200" dirty="0">
                <a:solidFill>
                  <a:schemeClr val="bg2">
                    <a:lumMod val="75000"/>
                  </a:schemeClr>
                </a:solidFill>
                <a:latin typeface="Calibri" panose="020F0502020204030204" pitchFamily="34" charset="0"/>
                <a:cs typeface="Arial" pitchFamily="34" charset="0"/>
              </a:rPr>
              <a:t>6 | Summary</a:t>
            </a:r>
          </a:p>
        </p:txBody>
      </p:sp>
      <p:sp>
        <p:nvSpPr>
          <p:cNvPr id="7" name="Title 2">
            <a:extLst>
              <a:ext uri="{FF2B5EF4-FFF2-40B4-BE49-F238E27FC236}">
                <a16:creationId xmlns:a16="http://schemas.microsoft.com/office/drawing/2014/main" id="{1E96B2B1-0934-4A9F-BD29-E5F0089371E7}"/>
              </a:ext>
            </a:extLst>
          </p:cNvPr>
          <p:cNvSpPr txBox="1">
            <a:spLocks/>
          </p:cNvSpPr>
          <p:nvPr/>
        </p:nvSpPr>
        <p:spPr>
          <a:xfrm>
            <a:off x="278504" y="150685"/>
            <a:ext cx="8648749" cy="294626"/>
          </a:xfrm>
          <a:prstGeom prst="rect">
            <a:avLst/>
          </a:prstGeom>
        </p:spPr>
        <p:txBody>
          <a:bodyPr vert="horz"/>
          <a:lst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r>
              <a:rPr lang="en-GB" sz="1600" kern="0" dirty="0">
                <a:solidFill>
                  <a:schemeClr val="accent6">
                    <a:lumMod val="50000"/>
                  </a:schemeClr>
                </a:solidFill>
                <a:latin typeface="Calibri" panose="020F0502020204030204" pitchFamily="34" charset="0"/>
                <a:cs typeface="Calibri" panose="020F0502020204030204" pitchFamily="34" charset="0"/>
              </a:rPr>
              <a:t>Outline</a:t>
            </a:r>
            <a:endParaRPr lang="en-GB" sz="16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2030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F8CB-F8CF-878B-BCE5-2031C1E706BC}"/>
              </a:ext>
            </a:extLst>
          </p:cNvPr>
          <p:cNvSpPr>
            <a:spLocks noGrp="1"/>
          </p:cNvSpPr>
          <p:nvPr>
            <p:ph type="title"/>
          </p:nvPr>
        </p:nvSpPr>
        <p:spPr>
          <a:xfrm>
            <a:off x="155575" y="165392"/>
            <a:ext cx="8404225" cy="633413"/>
          </a:xfrm>
        </p:spPr>
        <p:txBody>
          <a:bodyPr/>
          <a:lstStyle/>
          <a:p>
            <a:r>
              <a:rPr lang="en-GB" sz="1600" dirty="0">
                <a:latin typeface="Calibri" panose="020F0502020204030204" pitchFamily="34" charset="0"/>
                <a:cs typeface="Calibri" panose="020F0502020204030204" pitchFamily="34" charset="0"/>
              </a:rPr>
              <a:t>Stylised change in financial loss profile given climate shocks</a:t>
            </a:r>
          </a:p>
        </p:txBody>
      </p:sp>
      <p:sp>
        <p:nvSpPr>
          <p:cNvPr id="3" name="Slide Number Placeholder 2">
            <a:extLst>
              <a:ext uri="{FF2B5EF4-FFF2-40B4-BE49-F238E27FC236}">
                <a16:creationId xmlns:a16="http://schemas.microsoft.com/office/drawing/2014/main" id="{28ADBA6F-8D5D-738B-CA31-9091762EC8D8}"/>
              </a:ext>
            </a:extLst>
          </p:cNvPr>
          <p:cNvSpPr>
            <a:spLocks noGrp="1"/>
          </p:cNvSpPr>
          <p:nvPr>
            <p:ph type="sldNum" sz="quarter" idx="10"/>
          </p:nvPr>
        </p:nvSpPr>
        <p:spPr/>
        <p:txBody>
          <a:bodyPr/>
          <a:lstStyle/>
          <a:p>
            <a:pPr>
              <a:defRPr/>
            </a:pPr>
            <a:fld id="{72AD2B4C-24FD-485E-ADAD-B1E3DC73B16B}" type="slidenum">
              <a:rPr lang="en-GB" smtClean="0"/>
              <a:pPr>
                <a:defRPr/>
              </a:pPr>
              <a:t>20</a:t>
            </a:fld>
            <a:endParaRPr lang="en-GB" dirty="0"/>
          </a:p>
        </p:txBody>
      </p:sp>
      <p:pic>
        <p:nvPicPr>
          <p:cNvPr id="7" name="Picture 6" descr="A picture containing text, line, diagram, plot&#10;&#10;Description automatically generated">
            <a:extLst>
              <a:ext uri="{FF2B5EF4-FFF2-40B4-BE49-F238E27FC236}">
                <a16:creationId xmlns:a16="http://schemas.microsoft.com/office/drawing/2014/main" id="{E7968283-17D3-BFB4-55E5-F84EDEE80A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7337"/>
            <a:ext cx="9098984" cy="2566398"/>
          </a:xfrm>
          <a:prstGeom prst="rect">
            <a:avLst/>
          </a:prstGeom>
        </p:spPr>
      </p:pic>
      <p:sp>
        <p:nvSpPr>
          <p:cNvPr id="4" name="Rectangle 3">
            <a:extLst>
              <a:ext uri="{FF2B5EF4-FFF2-40B4-BE49-F238E27FC236}">
                <a16:creationId xmlns:a16="http://schemas.microsoft.com/office/drawing/2014/main" id="{2EF1DB4E-6599-3585-5CAB-91946D2CC887}"/>
              </a:ext>
            </a:extLst>
          </p:cNvPr>
          <p:cNvSpPr/>
          <p:nvPr/>
        </p:nvSpPr>
        <p:spPr>
          <a:xfrm>
            <a:off x="223414" y="4562267"/>
            <a:ext cx="2947626" cy="338554"/>
          </a:xfrm>
          <a:prstGeom prst="rect">
            <a:avLst/>
          </a:prstGeom>
        </p:spPr>
        <p:txBody>
          <a:bodyPr wrap="square">
            <a:spAutoFit/>
          </a:bodyPr>
          <a:lstStyle/>
          <a:p>
            <a:r>
              <a:rPr lang="en-GB" sz="800" dirty="0">
                <a:latin typeface="Calibri" panose="020F0502020204030204" pitchFamily="34" charset="0"/>
                <a:cs typeface="Calibri" panose="020F0502020204030204" pitchFamily="34" charset="0"/>
              </a:rPr>
              <a:t>Source: </a:t>
            </a:r>
            <a:r>
              <a:rPr lang="en-GB" sz="800" dirty="0" err="1">
                <a:latin typeface="Calibri" panose="020F0502020204030204" pitchFamily="34" charset="0"/>
                <a:cs typeface="Calibri" panose="020F0502020204030204" pitchFamily="34" charset="0"/>
              </a:rPr>
              <a:t>Holscher</a:t>
            </a:r>
            <a:r>
              <a:rPr lang="en-GB" sz="800" dirty="0">
                <a:latin typeface="Calibri" panose="020F0502020204030204" pitchFamily="34" charset="0"/>
                <a:cs typeface="Calibri" panose="020F0502020204030204" pitchFamily="34" charset="0"/>
              </a:rPr>
              <a:t> et al, 2022, “</a:t>
            </a:r>
            <a:r>
              <a:rPr lang="en-GB" sz="800" dirty="0">
                <a:latin typeface="Calibri" panose="020F0502020204030204" pitchFamily="34" charset="0"/>
                <a:cs typeface="Calibri" panose="020F0502020204030204" pitchFamily="34" charset="0"/>
                <a:hlinkClick r:id="rId3"/>
              </a:rPr>
              <a:t>Climate Change and the Role of Regulatory Capital: A Stylized Framework for Policy Assessment</a:t>
            </a:r>
            <a:r>
              <a:rPr lang="en-GB" sz="8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001559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D96FA05-98CA-4B02-BE6F-A64E78FD0871}"/>
              </a:ext>
            </a:extLst>
          </p:cNvPr>
          <p:cNvSpPr>
            <a:spLocks noGrp="1"/>
          </p:cNvSpPr>
          <p:nvPr>
            <p:ph type="title"/>
          </p:nvPr>
        </p:nvSpPr>
        <p:spPr>
          <a:xfrm>
            <a:off x="276689" y="177575"/>
            <a:ext cx="8404225" cy="633413"/>
          </a:xfrm>
        </p:spPr>
        <p:txBody>
          <a:bodyPr/>
          <a:lstStyle/>
          <a:p>
            <a:r>
              <a:rPr lang="en-US" sz="1600" dirty="0">
                <a:latin typeface="Calibri" panose="020F0502020204030204" pitchFamily="34" charset="0"/>
                <a:cs typeface="Calibri" panose="020F0502020204030204" pitchFamily="34" charset="0"/>
              </a:rPr>
              <a:t>Developing a view on macroprudential policy</a:t>
            </a:r>
            <a:endParaRPr lang="en-GB" sz="1600" dirty="0">
              <a:latin typeface="Calibri" panose="020F0502020204030204" pitchFamily="34" charset="0"/>
              <a:cs typeface="Calibri" panose="020F0502020204030204" pitchFamily="34" charset="0"/>
            </a:endParaRPr>
          </a:p>
        </p:txBody>
      </p:sp>
      <p:sp>
        <p:nvSpPr>
          <p:cNvPr id="21" name="Content Placeholder 1">
            <a:extLst>
              <a:ext uri="{FF2B5EF4-FFF2-40B4-BE49-F238E27FC236}">
                <a16:creationId xmlns:a16="http://schemas.microsoft.com/office/drawing/2014/main" id="{0052C7E8-8F18-4AB5-939C-FCCCF208ACD6}"/>
              </a:ext>
            </a:extLst>
          </p:cNvPr>
          <p:cNvSpPr txBox="1">
            <a:spLocks/>
          </p:cNvSpPr>
          <p:nvPr/>
        </p:nvSpPr>
        <p:spPr bwMode="auto">
          <a:xfrm>
            <a:off x="257884" y="3330636"/>
            <a:ext cx="1482056" cy="1302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30000"/>
              </a:spcBef>
              <a:spcAft>
                <a:spcPct val="0"/>
              </a:spcAft>
              <a:buClr>
                <a:schemeClr val="tx2"/>
              </a:buClr>
              <a:defRPr sz="19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algn="ctr"/>
            <a:r>
              <a:rPr lang="en-US" sz="1600" b="1" kern="0" dirty="0">
                <a:solidFill>
                  <a:schemeClr val="bg1"/>
                </a:solidFill>
                <a:latin typeface="Calibri" panose="020F0502020204030204" pitchFamily="34" charset="0"/>
                <a:cs typeface="Calibri" panose="020F0502020204030204" pitchFamily="34" charset="0"/>
              </a:rPr>
              <a:t>Pillar 1</a:t>
            </a:r>
          </a:p>
        </p:txBody>
      </p:sp>
      <p:sp>
        <p:nvSpPr>
          <p:cNvPr id="15" name="Rectangle: Rounded Corners 14">
            <a:extLst>
              <a:ext uri="{FF2B5EF4-FFF2-40B4-BE49-F238E27FC236}">
                <a16:creationId xmlns:a16="http://schemas.microsoft.com/office/drawing/2014/main" id="{4965E0D9-0F16-430A-8DC3-36194CF71E14}"/>
              </a:ext>
            </a:extLst>
          </p:cNvPr>
          <p:cNvSpPr/>
          <p:nvPr/>
        </p:nvSpPr>
        <p:spPr bwMode="auto">
          <a:xfrm>
            <a:off x="820836" y="871214"/>
            <a:ext cx="8065280" cy="891403"/>
          </a:xfrm>
          <a:prstGeom prst="roundRect">
            <a:avLst/>
          </a:prstGeom>
          <a:solidFill>
            <a:schemeClr val="accent6">
              <a:lumMod val="20000"/>
              <a:lumOff val="80000"/>
            </a:schemeClr>
          </a:solidFill>
          <a:ln w="19050" cap="flat" cmpd="sng" algn="ctr">
            <a:solidFill>
              <a:schemeClr val="accent6">
                <a:lumMod val="50000"/>
              </a:schemeClr>
            </a:solidFill>
            <a:prstDash val="solid"/>
            <a:round/>
            <a:headEnd type="none" w="med" len="med"/>
            <a:tailEnd type="none" w="med" len="med"/>
          </a:ln>
          <a:effectLst/>
        </p:spPr>
        <p:txBody>
          <a:bodyPr vert="horz" wrap="square" lIns="36000" tIns="0" rIns="0" bIns="0" numCol="1" rtlCol="0" anchor="ctr" anchorCtr="0" compatLnSpc="1">
            <a:prstTxWarp prst="textNoShape">
              <a:avLst/>
            </a:prstTxWarp>
            <a:noAutofit/>
          </a:bodyPr>
          <a:lstStyle/>
          <a:p>
            <a:pPr>
              <a:lnSpc>
                <a:spcPct val="107000"/>
              </a:lnSpc>
              <a:spcAft>
                <a:spcPts val="0"/>
              </a:spcAft>
            </a:pPr>
            <a:r>
              <a:rPr lang="en-US" sz="1200" b="1" dirty="0">
                <a:solidFill>
                  <a:schemeClr val="tx1">
                    <a:lumMod val="75000"/>
                  </a:schemeClr>
                </a:solidFill>
                <a:latin typeface="Calibri" panose="020F0502020204030204" pitchFamily="34" charset="0"/>
                <a:cs typeface="Calibri" panose="020F0502020204030204" pitchFamily="34" charset="0"/>
              </a:rPr>
              <a:t>Relevance of a macroprudential approach to climate risk</a:t>
            </a:r>
            <a:endParaRPr lang="en-US" sz="1200" dirty="0">
              <a:solidFill>
                <a:schemeClr val="tx1">
                  <a:lumMod val="75000"/>
                </a:schemeClr>
              </a:solidFill>
              <a:latin typeface="Calibri" panose="020F0502020204030204" pitchFamily="34" charset="0"/>
              <a:cs typeface="Calibri" panose="020F0502020204030204" pitchFamily="34" charset="0"/>
            </a:endParaRPr>
          </a:p>
          <a:p>
            <a:pPr marL="180975" indent="-180975">
              <a:lnSpc>
                <a:spcPct val="107000"/>
              </a:lnSpc>
              <a:spcAft>
                <a:spcPts val="0"/>
              </a:spcAft>
              <a:buFont typeface="Arial" panose="020B0604020202020204" pitchFamily="34" charset="0"/>
              <a:buChar char="•"/>
            </a:pPr>
            <a:r>
              <a:rPr lang="en-GB" sz="1200" dirty="0">
                <a:solidFill>
                  <a:schemeClr val="tx1">
                    <a:lumMod val="75000"/>
                  </a:schemeClr>
                </a:solidFill>
                <a:latin typeface="Calibri" panose="020F0502020204030204" pitchFamily="34" charset="0"/>
                <a:cs typeface="Calibri" panose="020F0502020204030204" pitchFamily="34" charset="0"/>
              </a:rPr>
              <a:t>Pervasive vulnerabilities at risk of repricing, amid externalities</a:t>
            </a:r>
          </a:p>
          <a:p>
            <a:pPr marL="180975" indent="-180975">
              <a:lnSpc>
                <a:spcPct val="107000"/>
              </a:lnSpc>
              <a:spcAft>
                <a:spcPts val="0"/>
              </a:spcAft>
              <a:buFont typeface="Arial" panose="020B0604020202020204" pitchFamily="34" charset="0"/>
              <a:buChar char="•"/>
            </a:pPr>
            <a:r>
              <a:rPr lang="en-US" sz="1200" dirty="0">
                <a:solidFill>
                  <a:schemeClr val="tx1">
                    <a:lumMod val="75000"/>
                  </a:schemeClr>
                </a:solidFill>
                <a:latin typeface="Calibri" panose="020F0502020204030204" pitchFamily="34" charset="0"/>
                <a:cs typeface="Calibri" panose="020F0502020204030204" pitchFamily="34" charset="0"/>
              </a:rPr>
              <a:t>Systemic aspects and r</a:t>
            </a:r>
            <a:r>
              <a:rPr lang="en-US" sz="120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isks cutting across sectors and potential arbitrage</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E7374CAE-AE75-4E3D-9EFF-07266CAA0717}"/>
              </a:ext>
            </a:extLst>
          </p:cNvPr>
          <p:cNvSpPr/>
          <p:nvPr/>
        </p:nvSpPr>
        <p:spPr bwMode="auto">
          <a:xfrm>
            <a:off x="820836" y="3463138"/>
            <a:ext cx="3924000" cy="925238"/>
          </a:xfrm>
          <a:prstGeom prst="roundRect">
            <a:avLst/>
          </a:prstGeom>
          <a:solidFill>
            <a:schemeClr val="accent6">
              <a:lumMod val="40000"/>
              <a:lumOff val="60000"/>
              <a:alpha val="99000"/>
            </a:schemeClr>
          </a:solidFill>
          <a:ln w="19050" cap="flat" cmpd="sng" algn="ctr">
            <a:solidFill>
              <a:schemeClr val="accent6">
                <a:lumMod val="50000"/>
              </a:schemeClr>
            </a:solidFill>
            <a:prstDash val="solid"/>
            <a:round/>
            <a:headEnd type="none" w="med" len="med"/>
            <a:tailEnd type="none" w="med" len="med"/>
          </a:ln>
          <a:effectLst/>
        </p:spPr>
        <p:txBody>
          <a:bodyPr vert="horz" wrap="square" lIns="36000" tIns="0" rIns="0" bIns="0" numCol="1" rtlCol="0" anchor="ctr" anchorCtr="0" compatLnSpc="1">
            <a:prstTxWarp prst="textNoShape">
              <a:avLst/>
            </a:prstTxWarp>
            <a:noAutofit/>
          </a:bodyPr>
          <a:lstStyle/>
          <a:p>
            <a:pPr>
              <a:lnSpc>
                <a:spcPct val="107000"/>
              </a:lnSpc>
              <a:spcAft>
                <a:spcPts val="0"/>
              </a:spcAft>
            </a:pPr>
            <a:r>
              <a:rPr lang="en-US" sz="1200" b="1" dirty="0">
                <a:solidFill>
                  <a:schemeClr val="tx1">
                    <a:lumMod val="75000"/>
                  </a:schemeClr>
                </a:solidFill>
                <a:latin typeface="Calibri" panose="020F0502020204030204" pitchFamily="34" charset="0"/>
                <a:cs typeface="Calibri" panose="020F0502020204030204" pitchFamily="34" charset="0"/>
              </a:rPr>
              <a:t>Banking sector</a:t>
            </a:r>
            <a:endParaRPr lang="en-US" sz="1200" dirty="0">
              <a:solidFill>
                <a:schemeClr val="tx1">
                  <a:lumMod val="75000"/>
                </a:schemeClr>
              </a:solidFill>
              <a:latin typeface="Calibri" panose="020F0502020204030204" pitchFamily="34" charset="0"/>
              <a:cs typeface="Calibri" panose="020F0502020204030204" pitchFamily="34" charset="0"/>
            </a:endParaRPr>
          </a:p>
          <a:p>
            <a:pPr marL="180975" indent="-180975">
              <a:lnSpc>
                <a:spcPct val="107000"/>
              </a:lnSpc>
              <a:spcAft>
                <a:spcPts val="0"/>
              </a:spcAft>
              <a:buFont typeface="Arial" panose="020B0604020202020204" pitchFamily="34" charset="0"/>
              <a:buChar char="•"/>
            </a:pPr>
            <a:r>
              <a:rPr lang="en-GB" sz="1200" dirty="0">
                <a:solidFill>
                  <a:schemeClr val="tx1">
                    <a:lumMod val="75000"/>
                  </a:schemeClr>
                </a:solidFill>
                <a:latin typeface="Calibri" panose="020F0502020204030204" pitchFamily="34" charset="0"/>
                <a:cs typeface="Calibri" panose="020F0502020204030204" pitchFamily="34" charset="0"/>
              </a:rPr>
              <a:t>Concentration risk measures</a:t>
            </a:r>
          </a:p>
          <a:p>
            <a:pPr marL="180975" indent="-180975">
              <a:lnSpc>
                <a:spcPct val="107000"/>
              </a:lnSpc>
              <a:spcAft>
                <a:spcPts val="0"/>
              </a:spcAft>
              <a:buFont typeface="Arial" panose="020B0604020202020204" pitchFamily="34" charset="0"/>
              <a:buChar char="•"/>
            </a:pPr>
            <a:r>
              <a:rPr lang="en-GB" sz="1200" dirty="0">
                <a:solidFill>
                  <a:schemeClr val="tx1">
                    <a:lumMod val="75000"/>
                  </a:schemeClr>
                </a:solidFill>
                <a:latin typeface="Calibri" panose="020F0502020204030204" pitchFamily="34" charset="0"/>
                <a:cs typeface="Calibri" panose="020F0502020204030204" pitchFamily="34" charset="0"/>
              </a:rPr>
              <a:t>Use of existing buffers</a:t>
            </a:r>
          </a:p>
          <a:p>
            <a:pPr marL="180975" indent="-180975">
              <a:lnSpc>
                <a:spcPct val="107000"/>
              </a:lnSpc>
              <a:spcAft>
                <a:spcPts val="0"/>
              </a:spcAft>
              <a:buFont typeface="Arial" panose="020B0604020202020204" pitchFamily="34" charset="0"/>
              <a:buChar char="•"/>
            </a:pPr>
            <a:r>
              <a:rPr lang="en-GB" sz="1200" dirty="0">
                <a:solidFill>
                  <a:schemeClr val="tx1">
                    <a:lumMod val="75000"/>
                  </a:schemeClr>
                </a:solidFill>
                <a:latin typeface="Calibri" panose="020F0502020204030204" pitchFamily="34" charset="0"/>
                <a:cs typeface="Calibri" panose="020F0502020204030204" pitchFamily="34" charset="0"/>
              </a:rPr>
              <a:t>Potential new tools</a:t>
            </a:r>
          </a:p>
        </p:txBody>
      </p:sp>
      <p:sp>
        <p:nvSpPr>
          <p:cNvPr id="19" name="Rectangle: Rounded Corners 18">
            <a:extLst>
              <a:ext uri="{FF2B5EF4-FFF2-40B4-BE49-F238E27FC236}">
                <a16:creationId xmlns:a16="http://schemas.microsoft.com/office/drawing/2014/main" id="{3AB15A94-1F7E-4C19-B5BD-A3D3C63A2527}"/>
              </a:ext>
            </a:extLst>
          </p:cNvPr>
          <p:cNvSpPr/>
          <p:nvPr/>
        </p:nvSpPr>
        <p:spPr bwMode="auto">
          <a:xfrm>
            <a:off x="5051026" y="3448425"/>
            <a:ext cx="3924000" cy="943402"/>
          </a:xfrm>
          <a:prstGeom prst="roundRect">
            <a:avLst/>
          </a:prstGeom>
          <a:solidFill>
            <a:srgbClr val="97BAFF"/>
          </a:solidFill>
          <a:ln w="19050" cap="flat" cmpd="sng" algn="ctr">
            <a:solidFill>
              <a:schemeClr val="tx2"/>
            </a:solidFill>
            <a:prstDash val="solid"/>
            <a:round/>
            <a:headEnd type="none" w="med" len="med"/>
            <a:tailEnd type="none" w="med" len="med"/>
          </a:ln>
          <a:effectLst/>
        </p:spPr>
        <p:txBody>
          <a:bodyPr vert="horz" wrap="square" lIns="36000" tIns="0" rIns="0" bIns="0" numCol="1" rtlCol="0" anchor="ctr" anchorCtr="0" compatLnSpc="1">
            <a:prstTxWarp prst="textNoShape">
              <a:avLst/>
            </a:prstTxWarp>
            <a:noAutofit/>
          </a:bodyPr>
          <a:lstStyle/>
          <a:p>
            <a:pPr>
              <a:lnSpc>
                <a:spcPct val="107000"/>
              </a:lnSpc>
              <a:spcAft>
                <a:spcPts val="0"/>
              </a:spcAft>
            </a:pPr>
            <a:r>
              <a:rPr lang="en-US" sz="1200" b="1" dirty="0">
                <a:solidFill>
                  <a:schemeClr val="tx1">
                    <a:lumMod val="75000"/>
                  </a:schemeClr>
                </a:solidFill>
                <a:latin typeface="Calibri" panose="020F0502020204030204" pitchFamily="34" charset="0"/>
                <a:cs typeface="Calibri" panose="020F0502020204030204" pitchFamily="34" charset="0"/>
              </a:rPr>
              <a:t>Non-banks and financial markets</a:t>
            </a:r>
            <a:endParaRPr lang="en-US" sz="1200" dirty="0">
              <a:solidFill>
                <a:schemeClr val="tx1">
                  <a:lumMod val="75000"/>
                </a:schemeClr>
              </a:solidFill>
              <a:latin typeface="Calibri" panose="020F0502020204030204" pitchFamily="34" charset="0"/>
              <a:cs typeface="Calibri" panose="020F0502020204030204" pitchFamily="34" charset="0"/>
            </a:endParaRPr>
          </a:p>
          <a:p>
            <a:pPr marL="180975" indent="-180975">
              <a:lnSpc>
                <a:spcPct val="107000"/>
              </a:lnSpc>
              <a:spcAft>
                <a:spcPts val="0"/>
              </a:spcAft>
              <a:buFont typeface="Arial" panose="020B0604020202020204" pitchFamily="34" charset="0"/>
              <a:buChar char="•"/>
            </a:pPr>
            <a:r>
              <a:rPr lang="en-GB" sz="1200" dirty="0">
                <a:solidFill>
                  <a:schemeClr val="tx1">
                    <a:lumMod val="75000"/>
                  </a:schemeClr>
                </a:solidFill>
                <a:latin typeface="Calibri" panose="020F0502020204030204" pitchFamily="34" charset="0"/>
                <a:cs typeface="Calibri" panose="020F0502020204030204" pitchFamily="34" charset="0"/>
              </a:rPr>
              <a:t>Concentration risk measures</a:t>
            </a:r>
          </a:p>
          <a:p>
            <a:pPr marL="180975" indent="-180975">
              <a:lnSpc>
                <a:spcPct val="107000"/>
              </a:lnSpc>
              <a:spcAft>
                <a:spcPts val="0"/>
              </a:spcAft>
              <a:buFont typeface="Arial" panose="020B0604020202020204" pitchFamily="34" charset="0"/>
              <a:buChar char="•"/>
            </a:pPr>
            <a:r>
              <a:rPr lang="en-GB" sz="1200" dirty="0">
                <a:solidFill>
                  <a:schemeClr val="tx1">
                    <a:lumMod val="75000"/>
                  </a:schemeClr>
                </a:solidFill>
                <a:latin typeface="Calibri" panose="020F0502020204030204" pitchFamily="34" charset="0"/>
                <a:cs typeface="Calibri" panose="020F0502020204030204" pitchFamily="34" charset="0"/>
              </a:rPr>
              <a:t>Address insurance protection gap</a:t>
            </a:r>
          </a:p>
          <a:p>
            <a:pPr marL="180975" indent="-180975">
              <a:lnSpc>
                <a:spcPct val="107000"/>
              </a:lnSpc>
              <a:spcAft>
                <a:spcPts val="0"/>
              </a:spcAft>
              <a:buFont typeface="Arial" panose="020B0604020202020204" pitchFamily="34" charset="0"/>
              <a:buChar char="•"/>
            </a:pPr>
            <a:r>
              <a:rPr lang="en-GB" sz="1200" spc="-60" dirty="0">
                <a:solidFill>
                  <a:schemeClr val="tx1">
                    <a:lumMod val="75000"/>
                  </a:schemeClr>
                </a:solidFill>
                <a:latin typeface="Calibri" panose="020F0502020204030204" pitchFamily="34" charset="0"/>
                <a:cs typeface="Calibri" panose="020F0502020204030204" pitchFamily="34" charset="0"/>
              </a:rPr>
              <a:t>Strengthen market standards (e.g. green bonds)</a:t>
            </a:r>
          </a:p>
        </p:txBody>
      </p:sp>
      <p:sp>
        <p:nvSpPr>
          <p:cNvPr id="22" name="Rectangle: Rounded Corners 21">
            <a:extLst>
              <a:ext uri="{FF2B5EF4-FFF2-40B4-BE49-F238E27FC236}">
                <a16:creationId xmlns:a16="http://schemas.microsoft.com/office/drawing/2014/main" id="{F672140F-295A-44D1-A9DE-EF77450F3211}"/>
              </a:ext>
            </a:extLst>
          </p:cNvPr>
          <p:cNvSpPr/>
          <p:nvPr/>
        </p:nvSpPr>
        <p:spPr bwMode="auto">
          <a:xfrm>
            <a:off x="820836" y="1943286"/>
            <a:ext cx="8065281" cy="1088717"/>
          </a:xfrm>
          <a:prstGeom prst="roundRect">
            <a:avLst/>
          </a:prstGeom>
          <a:solidFill>
            <a:schemeClr val="accent6">
              <a:lumMod val="60000"/>
              <a:lumOff val="40000"/>
            </a:schemeClr>
          </a:solidFill>
          <a:ln w="19050" cap="flat" cmpd="sng" algn="ctr">
            <a:solidFill>
              <a:schemeClr val="accent6">
                <a:lumMod val="50000"/>
              </a:schemeClr>
            </a:solidFill>
            <a:prstDash val="solid"/>
            <a:round/>
            <a:headEnd type="none" w="med" len="med"/>
            <a:tailEnd type="none" w="med" len="med"/>
          </a:ln>
          <a:effectLst/>
        </p:spPr>
        <p:txBody>
          <a:bodyPr vert="horz" wrap="square" lIns="36000" tIns="0" rIns="0" bIns="0" numCol="1" rtlCol="0" anchor="ctr" anchorCtr="0" compatLnSpc="1">
            <a:prstTxWarp prst="textNoShape">
              <a:avLst/>
            </a:prstTxWarp>
            <a:noAutofit/>
          </a:bodyPr>
          <a:lstStyle/>
          <a:p>
            <a:pPr>
              <a:lnSpc>
                <a:spcPct val="107000"/>
              </a:lnSpc>
              <a:spcAft>
                <a:spcPts val="0"/>
              </a:spcAft>
            </a:pPr>
            <a:r>
              <a:rPr lang="en-US" sz="1200" b="1" dirty="0">
                <a:solidFill>
                  <a:schemeClr val="tx1">
                    <a:lumMod val="75000"/>
                  </a:schemeClr>
                </a:solidFill>
                <a:latin typeface="Calibri" panose="020F0502020204030204" pitchFamily="34" charset="0"/>
                <a:cs typeface="Calibri" panose="020F0502020204030204" pitchFamily="34" charset="0"/>
              </a:rPr>
              <a:t>Policy interplay</a:t>
            </a:r>
          </a:p>
          <a:p>
            <a:pPr marL="180975" indent="-180975">
              <a:lnSpc>
                <a:spcPct val="107000"/>
              </a:lnSpc>
              <a:spcAft>
                <a:spcPts val="0"/>
              </a:spcAft>
              <a:buFont typeface="Arial" panose="020B0604020202020204" pitchFamily="34" charset="0"/>
              <a:buChar char="•"/>
            </a:pPr>
            <a:r>
              <a:rPr lang="en-GB" sz="1200" dirty="0">
                <a:solidFill>
                  <a:schemeClr val="tx1">
                    <a:lumMod val="75000"/>
                  </a:schemeClr>
                </a:solidFill>
                <a:latin typeface="Calibri" panose="020F0502020204030204" pitchFamily="34" charset="0"/>
                <a:cs typeface="Calibri" panose="020F0502020204030204" pitchFamily="34" charset="0"/>
              </a:rPr>
              <a:t>A macroprudential response should pull together with its microprudential counterpart</a:t>
            </a:r>
          </a:p>
          <a:p>
            <a:pPr marL="180975" indent="-180975">
              <a:lnSpc>
                <a:spcPct val="107000"/>
              </a:lnSpc>
              <a:spcAft>
                <a:spcPts val="0"/>
              </a:spcAft>
              <a:buFont typeface="Arial" panose="020B0604020202020204" pitchFamily="34" charset="0"/>
              <a:buChar char="•"/>
            </a:pPr>
            <a:r>
              <a:rPr lang="en-GB" sz="1200" dirty="0">
                <a:solidFill>
                  <a:schemeClr val="tx1">
                    <a:lumMod val="75000"/>
                  </a:schemeClr>
                </a:solidFill>
                <a:latin typeface="Calibri" panose="020F0502020204030204" pitchFamily="34" charset="0"/>
                <a:cs typeface="Calibri" panose="020F0502020204030204" pitchFamily="34" charset="0"/>
              </a:rPr>
              <a:t>Macroprudential policies will both depend on, and also interact with, a broader set of public policies aimed at limiting and adapting to climate change</a:t>
            </a:r>
          </a:p>
          <a:p>
            <a:pPr marL="180975" indent="-180975">
              <a:lnSpc>
                <a:spcPct val="107000"/>
              </a:lnSpc>
              <a:spcAft>
                <a:spcPts val="0"/>
              </a:spcAft>
              <a:buFont typeface="Arial" panose="020B0604020202020204" pitchFamily="34" charset="0"/>
              <a:buChar char="•"/>
            </a:pPr>
            <a:r>
              <a:rPr lang="en-GB" sz="1200" dirty="0">
                <a:solidFill>
                  <a:schemeClr val="tx1">
                    <a:lumMod val="75000"/>
                  </a:schemeClr>
                </a:solidFill>
                <a:latin typeface="Calibri" panose="020F0502020204030204" pitchFamily="34" charset="0"/>
                <a:cs typeface="Calibri" panose="020F0502020204030204" pitchFamily="34" charset="0"/>
              </a:rPr>
              <a:t>Careful design needed to avoid overlaps or unintended interactions, strong coordination paramount</a:t>
            </a:r>
          </a:p>
        </p:txBody>
      </p:sp>
      <p:cxnSp>
        <p:nvCxnSpPr>
          <p:cNvPr id="23" name="Straight Connector 22">
            <a:extLst>
              <a:ext uri="{FF2B5EF4-FFF2-40B4-BE49-F238E27FC236}">
                <a16:creationId xmlns:a16="http://schemas.microsoft.com/office/drawing/2014/main" id="{7958087D-6257-467E-A110-0BFA65266F9A}"/>
              </a:ext>
            </a:extLst>
          </p:cNvPr>
          <p:cNvCxnSpPr/>
          <p:nvPr/>
        </p:nvCxnSpPr>
        <p:spPr bwMode="auto">
          <a:xfrm>
            <a:off x="276689" y="3303576"/>
            <a:ext cx="8827202" cy="0"/>
          </a:xfrm>
          <a:prstGeom prst="line">
            <a:avLst/>
          </a:prstGeom>
          <a:solidFill>
            <a:schemeClr val="tx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4" name="Rectangle 23">
            <a:extLst>
              <a:ext uri="{FF2B5EF4-FFF2-40B4-BE49-F238E27FC236}">
                <a16:creationId xmlns:a16="http://schemas.microsoft.com/office/drawing/2014/main" id="{2C23909F-9348-496F-B485-301DD46D7F1B}"/>
              </a:ext>
            </a:extLst>
          </p:cNvPr>
          <p:cNvSpPr/>
          <p:nvPr/>
        </p:nvSpPr>
        <p:spPr>
          <a:xfrm rot="16200000">
            <a:off x="-130547" y="3773932"/>
            <a:ext cx="1084642" cy="292388"/>
          </a:xfrm>
          <a:prstGeom prst="rect">
            <a:avLst/>
          </a:prstGeom>
        </p:spPr>
        <p:txBody>
          <a:bodyPr wrap="square">
            <a:spAutoFit/>
          </a:bodyPr>
          <a:lstStyle/>
          <a:p>
            <a:pPr algn="ctr"/>
            <a:r>
              <a:rPr lang="en-GB" sz="1300" b="1" dirty="0">
                <a:latin typeface="Calibri" panose="020F0502020204030204" pitchFamily="34" charset="0"/>
                <a:ea typeface="Times New Roman" panose="02020603050405020304" pitchFamily="18" charset="0"/>
                <a:cs typeface="Calibri" panose="020F0502020204030204" pitchFamily="34" charset="0"/>
              </a:rPr>
              <a:t>Policies</a:t>
            </a:r>
          </a:p>
        </p:txBody>
      </p:sp>
      <p:sp>
        <p:nvSpPr>
          <p:cNvPr id="25" name="Rectangle 24">
            <a:extLst>
              <a:ext uri="{FF2B5EF4-FFF2-40B4-BE49-F238E27FC236}">
                <a16:creationId xmlns:a16="http://schemas.microsoft.com/office/drawing/2014/main" id="{96431DC2-F0F5-4DE7-96EB-DB9C897C0ED6}"/>
              </a:ext>
            </a:extLst>
          </p:cNvPr>
          <p:cNvSpPr/>
          <p:nvPr/>
        </p:nvSpPr>
        <p:spPr>
          <a:xfrm rot="16200000">
            <a:off x="-794630" y="1850951"/>
            <a:ext cx="2412807" cy="492443"/>
          </a:xfrm>
          <a:prstGeom prst="rect">
            <a:avLst/>
          </a:prstGeom>
        </p:spPr>
        <p:txBody>
          <a:bodyPr wrap="square">
            <a:spAutoFit/>
          </a:bodyPr>
          <a:lstStyle/>
          <a:p>
            <a:pPr algn="ctr"/>
            <a:r>
              <a:rPr lang="en-US" sz="1300" b="1" dirty="0">
                <a:latin typeface="Calibri" panose="020F0502020204030204" pitchFamily="34" charset="0"/>
                <a:cs typeface="Calibri" panose="020F0502020204030204" pitchFamily="34" charset="0"/>
              </a:rPr>
              <a:t>A macroprudential approach to climate risks</a:t>
            </a:r>
            <a:endParaRPr lang="en-GB" sz="1300" b="1" dirty="0">
              <a:latin typeface="Calibri" panose="020F0502020204030204" pitchFamily="34" charset="0"/>
              <a:cs typeface="Calibri" panose="020F0502020204030204" pitchFamily="34" charset="0"/>
            </a:endParaRPr>
          </a:p>
        </p:txBody>
      </p:sp>
      <p:sp>
        <p:nvSpPr>
          <p:cNvPr id="12" name="Slide Number Placeholder 2">
            <a:extLst>
              <a:ext uri="{FF2B5EF4-FFF2-40B4-BE49-F238E27FC236}">
                <a16:creationId xmlns:a16="http://schemas.microsoft.com/office/drawing/2014/main" id="{B41B80BC-72A5-4013-AEA5-64A8B8FB9501}"/>
              </a:ext>
            </a:extLst>
          </p:cNvPr>
          <p:cNvSpPr txBox="1">
            <a:spLocks/>
          </p:cNvSpPr>
          <p:nvPr/>
        </p:nvSpPr>
        <p:spPr bwMode="auto">
          <a:xfrm>
            <a:off x="4357688" y="4856163"/>
            <a:ext cx="414337" cy="138112"/>
          </a:xfrm>
          <a:prstGeom prst="rect">
            <a:avLst/>
          </a:prstGeom>
          <a:noFill/>
        </p:spPr>
        <p:txBody>
          <a:bodyPr vert="horz" wrap="square" numCol="1" anchorCtr="0" compatLnSpc="1">
            <a:prstTxWarp prst="textNoShape">
              <a:avLst/>
            </a:prstTxWarp>
          </a:bodyPr>
          <a:lstStyle>
            <a:defPPr>
              <a:defRPr lang="en-US"/>
            </a:defPPr>
            <a:lvl1pPr algn="l" rtl="0" eaLnBrk="0" fontAlgn="base" hangingPunct="0">
              <a:spcBef>
                <a:spcPct val="30000"/>
              </a:spcBef>
              <a:spcAft>
                <a:spcPct val="0"/>
              </a:spcAft>
              <a:buClr>
                <a:schemeClr val="tx2"/>
              </a:buClr>
              <a:defRPr sz="2200"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buFont typeface="Times" pitchFamily="18" charset="0"/>
              <a:defRPr sz="1600" i="1"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buFont typeface="Times" pitchFamily="18" charset="0"/>
              <a:defRPr sz="1600" i="1"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buFont typeface="Times" pitchFamily="18" charset="0"/>
              <a:defRPr sz="1600" i="1"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buFont typeface="Times" pitchFamily="18" charset="0"/>
              <a:defRPr sz="1600" i="1"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buFont typeface="Times" pitchFamily="18" charset="0"/>
              <a:defRPr sz="1600" i="1" kern="1200">
                <a:solidFill>
                  <a:schemeClr val="tx1"/>
                </a:solidFill>
                <a:latin typeface="Arial" pitchFamily="34" charset="0"/>
                <a:ea typeface="+mn-ea"/>
                <a:cs typeface="Arial" pitchFamily="34" charset="0"/>
              </a:defRPr>
            </a:lvl9pPr>
          </a:lstStyle>
          <a:p>
            <a:pPr eaLnBrk="1" hangingPunct="1">
              <a:spcBef>
                <a:spcPct val="0"/>
              </a:spcBef>
              <a:buClrTx/>
            </a:pPr>
            <a:fld id="{D2B33CD1-6432-40ED-B5F2-3E6438483F98}" type="slidenum">
              <a:rPr lang="en-GB" altLang="en-US" sz="900" smtClean="0">
                <a:solidFill>
                  <a:schemeClr val="bg1"/>
                </a:solidFill>
                <a:ea typeface="ヒラギノ角ゴ Pro W3"/>
                <a:cs typeface="ヒラギノ角ゴ Pro W3"/>
              </a:rPr>
              <a:pPr eaLnBrk="1" hangingPunct="1">
                <a:spcBef>
                  <a:spcPct val="0"/>
                </a:spcBef>
                <a:buClrTx/>
              </a:pPr>
              <a:t>21</a:t>
            </a:fld>
            <a:endParaRPr lang="en-GB" altLang="en-US" sz="900" dirty="0">
              <a:solidFill>
                <a:schemeClr val="bg1"/>
              </a:solidFill>
              <a:ea typeface="ヒラギノ角ゴ Pro W3"/>
              <a:cs typeface="ヒラギノ角ゴ Pro W3"/>
            </a:endParaRPr>
          </a:p>
        </p:txBody>
      </p:sp>
      <p:sp>
        <p:nvSpPr>
          <p:cNvPr id="4" name="TextBox 3">
            <a:extLst>
              <a:ext uri="{FF2B5EF4-FFF2-40B4-BE49-F238E27FC236}">
                <a16:creationId xmlns:a16="http://schemas.microsoft.com/office/drawing/2014/main" id="{E5DF5E7B-AAA6-EF84-C1BF-F01D17B82A88}"/>
              </a:ext>
            </a:extLst>
          </p:cNvPr>
          <p:cNvSpPr txBox="1"/>
          <p:nvPr/>
        </p:nvSpPr>
        <p:spPr>
          <a:xfrm>
            <a:off x="119027" y="4743250"/>
            <a:ext cx="3124832" cy="200055"/>
          </a:xfrm>
          <a:prstGeom prst="rect">
            <a:avLst/>
          </a:prstGeom>
          <a:noFill/>
        </p:spPr>
        <p:txBody>
          <a:bodyPr wrap="square" rtlCol="0">
            <a:spAutoFit/>
          </a:bodyPr>
          <a:lstStyle/>
          <a:p>
            <a:r>
              <a:rPr lang="en-GB" sz="700" b="1" dirty="0">
                <a:latin typeface="Calibri" panose="020F0502020204030204" pitchFamily="34" charset="0"/>
                <a:cs typeface="Calibri" panose="020F0502020204030204" pitchFamily="34" charset="0"/>
              </a:rPr>
              <a:t>Source</a:t>
            </a:r>
            <a:r>
              <a:rPr lang="en-GB" sz="700" dirty="0">
                <a:latin typeface="Calibri" panose="020F0502020204030204" pitchFamily="34" charset="0"/>
                <a:cs typeface="Calibri" panose="020F0502020204030204" pitchFamily="34" charset="0"/>
              </a:rPr>
              <a:t>: ECB/ESRB (2022), </a:t>
            </a:r>
            <a:r>
              <a:rPr lang="en-GB" sz="700" dirty="0">
                <a:latin typeface="Calibri" panose="020F0502020204030204" pitchFamily="34" charset="0"/>
                <a:cs typeface="Calibri" panose="020F0502020204030204" pitchFamily="34" charset="0"/>
                <a:hlinkClick r:id="rId3"/>
              </a:rPr>
              <a:t>The Macroprudential Challenge of Climate Change</a:t>
            </a:r>
            <a:r>
              <a:rPr lang="en-GB" sz="7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724589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F671483-EA3D-867D-567F-136CE77B686F}"/>
              </a:ext>
            </a:extLst>
          </p:cNvPr>
          <p:cNvSpPr/>
          <p:nvPr/>
        </p:nvSpPr>
        <p:spPr>
          <a:xfrm>
            <a:off x="539236" y="1002089"/>
            <a:ext cx="7330769" cy="3477875"/>
          </a:xfrm>
          <a:prstGeom prst="rect">
            <a:avLst/>
          </a:prstGeom>
        </p:spPr>
        <p:txBody>
          <a:bodyPr wrap="square">
            <a:spAutoFit/>
          </a:bodyPr>
          <a:lstStyle/>
          <a:p>
            <a:pPr marL="66675" lvl="1"/>
            <a:endParaRPr lang="en-GB" sz="2000" b="1" dirty="0">
              <a:solidFill>
                <a:schemeClr val="tx2"/>
              </a:solidFill>
              <a:latin typeface="Calibri" panose="020F0502020204030204" pitchFamily="34" charset="0"/>
            </a:endParaRPr>
          </a:p>
          <a:p>
            <a:pPr marL="409575" lvl="1" indent="-342900">
              <a:buAutoNum type="arabicPeriod"/>
            </a:pPr>
            <a:endParaRPr lang="en-GB" sz="2000" dirty="0">
              <a:solidFill>
                <a:schemeClr val="tx2"/>
              </a:solidFill>
              <a:latin typeface="Calibri" panose="020F0502020204030204" pitchFamily="34" charset="0"/>
            </a:endParaRPr>
          </a:p>
          <a:p>
            <a:pPr marL="719138" lvl="1" indent="-358775">
              <a:buAutoNum type="arabicPeriod"/>
            </a:pPr>
            <a:r>
              <a:rPr lang="en-GB" sz="2000" dirty="0">
                <a:solidFill>
                  <a:schemeClr val="tx2"/>
                </a:solidFill>
                <a:latin typeface="Calibri" panose="020F0502020204030204" pitchFamily="34" charset="0"/>
              </a:rPr>
              <a:t>Lender vulnerabilities </a:t>
            </a:r>
            <a:endParaRPr lang="en-GB" sz="2000" i="1" dirty="0">
              <a:solidFill>
                <a:schemeClr val="tx2"/>
              </a:solidFill>
              <a:latin typeface="Calibri" panose="020F0502020204030204" pitchFamily="34" charset="0"/>
            </a:endParaRPr>
          </a:p>
          <a:p>
            <a:pPr marL="1176338" lvl="2" indent="-358775">
              <a:buAutoNum type="alphaLcPeriod"/>
            </a:pPr>
            <a:r>
              <a:rPr lang="en-GB" sz="1600" i="1" dirty="0">
                <a:solidFill>
                  <a:schemeClr val="tx2"/>
                </a:solidFill>
                <a:latin typeface="Calibri" panose="020F0502020204030204" pitchFamily="34" charset="0"/>
              </a:rPr>
              <a:t>absolute risk | relative risk</a:t>
            </a:r>
          </a:p>
          <a:p>
            <a:pPr marL="1176338" lvl="2" indent="-358775">
              <a:buAutoNum type="alphaLcPeriod"/>
            </a:pPr>
            <a:r>
              <a:rPr lang="en-GB" sz="1600" i="1" dirty="0">
                <a:solidFill>
                  <a:schemeClr val="tx2"/>
                </a:solidFill>
                <a:latin typeface="Calibri" panose="020F0502020204030204" pitchFamily="34" charset="0"/>
              </a:rPr>
              <a:t>capital | non-capital based</a:t>
            </a:r>
          </a:p>
          <a:p>
            <a:pPr marL="409575" lvl="1" indent="-342900">
              <a:buAutoNum type="arabicPeriod"/>
            </a:pPr>
            <a:endParaRPr lang="en-GB" sz="2000" dirty="0">
              <a:solidFill>
                <a:schemeClr val="tx2"/>
              </a:solidFill>
              <a:latin typeface="Calibri" panose="020F0502020204030204" pitchFamily="34" charset="0"/>
            </a:endParaRPr>
          </a:p>
          <a:p>
            <a:pPr marL="719138" lvl="1" indent="-358775">
              <a:buAutoNum type="arabicPeriod"/>
            </a:pPr>
            <a:r>
              <a:rPr lang="en-GB" sz="2000" dirty="0">
                <a:solidFill>
                  <a:schemeClr val="tx2"/>
                </a:solidFill>
                <a:latin typeface="Calibri" panose="020F0502020204030204" pitchFamily="34" charset="0"/>
              </a:rPr>
              <a:t>Borrower vulnerabilities</a:t>
            </a:r>
          </a:p>
          <a:p>
            <a:pPr marL="409575" lvl="1" indent="-342900">
              <a:buAutoNum type="arabicPeriod"/>
            </a:pPr>
            <a:endParaRPr lang="en-GB" sz="2000" dirty="0">
              <a:solidFill>
                <a:schemeClr val="tx2"/>
              </a:solidFill>
              <a:latin typeface="Calibri" panose="020F0502020204030204" pitchFamily="34" charset="0"/>
            </a:endParaRPr>
          </a:p>
          <a:p>
            <a:pPr marL="719138" lvl="1" indent="-358775">
              <a:buAutoNum type="arabicPeriod"/>
            </a:pPr>
            <a:r>
              <a:rPr lang="en-GB" sz="2000" dirty="0">
                <a:solidFill>
                  <a:schemeClr val="tx2"/>
                </a:solidFill>
                <a:latin typeface="Calibri" panose="020F0502020204030204" pitchFamily="34" charset="0"/>
              </a:rPr>
              <a:t>Informational failures</a:t>
            </a:r>
          </a:p>
          <a:p>
            <a:pPr marL="409575" lvl="1" indent="-342900">
              <a:buAutoNum type="arabicPeriod"/>
            </a:pPr>
            <a:endParaRPr lang="en-GB" sz="2000" dirty="0">
              <a:solidFill>
                <a:schemeClr val="tx2"/>
              </a:solidFill>
              <a:latin typeface="Calibri" panose="020F0502020204030204" pitchFamily="34" charset="0"/>
            </a:endParaRPr>
          </a:p>
          <a:p>
            <a:pPr marL="285750" indent="-285750">
              <a:buFont typeface="Arial" panose="020B0604020202020204" pitchFamily="34" charset="0"/>
              <a:buChar char="•"/>
            </a:pPr>
            <a:endParaRPr lang="en-GB" sz="2000" dirty="0"/>
          </a:p>
        </p:txBody>
      </p:sp>
      <p:sp>
        <p:nvSpPr>
          <p:cNvPr id="2" name="Title 1">
            <a:extLst>
              <a:ext uri="{FF2B5EF4-FFF2-40B4-BE49-F238E27FC236}">
                <a16:creationId xmlns:a16="http://schemas.microsoft.com/office/drawing/2014/main" id="{7A718342-CB69-24E9-19AC-6C898CA8C383}"/>
              </a:ext>
            </a:extLst>
          </p:cNvPr>
          <p:cNvSpPr>
            <a:spLocks noGrp="1"/>
          </p:cNvSpPr>
          <p:nvPr>
            <p:ph type="title"/>
          </p:nvPr>
        </p:nvSpPr>
        <p:spPr>
          <a:xfrm>
            <a:off x="155575" y="115928"/>
            <a:ext cx="8935798" cy="633413"/>
          </a:xfrm>
        </p:spPr>
        <p:txBody>
          <a:bodyPr/>
          <a:lstStyle/>
          <a:p>
            <a:r>
              <a:rPr lang="en-GB" altLang="en-US" sz="1600" dirty="0">
                <a:latin typeface="Calibri" panose="020F0502020204030204" pitchFamily="34" charset="0"/>
                <a:cs typeface="Calibri" panose="020F0502020204030204" pitchFamily="34" charset="0"/>
              </a:rPr>
              <a:t>Three broad classes of macroprudential policy for climate risk</a:t>
            </a:r>
            <a:endParaRPr lang="en-GB" sz="16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C951EE18-E167-5E54-0628-524BAFC0645C}"/>
              </a:ext>
            </a:extLst>
          </p:cNvPr>
          <p:cNvSpPr>
            <a:spLocks noGrp="1"/>
          </p:cNvSpPr>
          <p:nvPr>
            <p:ph type="sldNum" sz="quarter" idx="10"/>
          </p:nvPr>
        </p:nvSpPr>
        <p:spPr/>
        <p:txBody>
          <a:bodyPr/>
          <a:lstStyle/>
          <a:p>
            <a:pPr>
              <a:defRPr/>
            </a:pPr>
            <a:fld id="{72AD2B4C-24FD-485E-ADAD-B1E3DC73B16B}" type="slidenum">
              <a:rPr lang="en-GB" smtClean="0"/>
              <a:pPr>
                <a:defRPr/>
              </a:pPr>
              <a:t>22</a:t>
            </a:fld>
            <a:endParaRPr lang="en-GB" dirty="0"/>
          </a:p>
        </p:txBody>
      </p:sp>
      <p:sp>
        <p:nvSpPr>
          <p:cNvPr id="18" name="Rectangle 17">
            <a:extLst>
              <a:ext uri="{FF2B5EF4-FFF2-40B4-BE49-F238E27FC236}">
                <a16:creationId xmlns:a16="http://schemas.microsoft.com/office/drawing/2014/main" id="{172F31E8-C4D9-4C79-6F80-0B3B473B25EA}"/>
              </a:ext>
            </a:extLst>
          </p:cNvPr>
          <p:cNvSpPr/>
          <p:nvPr/>
        </p:nvSpPr>
        <p:spPr>
          <a:xfrm>
            <a:off x="114356" y="4856163"/>
            <a:ext cx="679994" cy="215444"/>
          </a:xfrm>
          <a:prstGeom prst="rect">
            <a:avLst/>
          </a:prstGeom>
        </p:spPr>
        <p:txBody>
          <a:bodyPr wrap="none">
            <a:spAutoFit/>
          </a:bodyPr>
          <a:lstStyle/>
          <a:p>
            <a:r>
              <a:rPr lang="en-GB" sz="800" dirty="0">
                <a:latin typeface="Calibri" panose="020F0502020204030204" pitchFamily="34" charset="0"/>
                <a:cs typeface="Calibri" panose="020F0502020204030204" pitchFamily="34" charset="0"/>
              </a:rPr>
              <a:t>Source: ECB</a:t>
            </a:r>
          </a:p>
        </p:txBody>
      </p:sp>
    </p:spTree>
    <p:extLst>
      <p:ext uri="{BB962C8B-B14F-4D97-AF65-F5344CB8AC3E}">
        <p14:creationId xmlns:p14="http://schemas.microsoft.com/office/powerpoint/2010/main" val="2369367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9E6760-C16D-41D6-A882-567153AF34FE}"/>
              </a:ext>
            </a:extLst>
          </p:cNvPr>
          <p:cNvSpPr>
            <a:spLocks noGrp="1"/>
          </p:cNvSpPr>
          <p:nvPr>
            <p:ph type="sldNum" sz="quarter" idx="10"/>
          </p:nvPr>
        </p:nvSpPr>
        <p:spPr/>
        <p:txBody>
          <a:bodyPr/>
          <a:lstStyle/>
          <a:p>
            <a:pPr>
              <a:defRPr/>
            </a:pPr>
            <a:fld id="{44320B71-EC71-4A7E-8C8A-9C555B387A1C}" type="slidenum">
              <a:rPr lang="en-GB" smtClean="0">
                <a:latin typeface="Calibri" panose="020F0502020204030204" pitchFamily="34" charset="0"/>
                <a:cs typeface="Calibri" panose="020F0502020204030204" pitchFamily="34" charset="0"/>
              </a:rPr>
              <a:pPr>
                <a:defRPr/>
              </a:pPr>
              <a:t>23</a:t>
            </a:fld>
            <a:endParaRPr lang="en-GB" dirty="0">
              <a:latin typeface="Calibri" panose="020F0502020204030204" pitchFamily="34" charset="0"/>
              <a:cs typeface="Calibri" panose="020F0502020204030204" pitchFamily="34" charset="0"/>
            </a:endParaRPr>
          </a:p>
        </p:txBody>
      </p:sp>
      <p:sp>
        <p:nvSpPr>
          <p:cNvPr id="32" name="Title 2">
            <a:extLst>
              <a:ext uri="{FF2B5EF4-FFF2-40B4-BE49-F238E27FC236}">
                <a16:creationId xmlns:a16="http://schemas.microsoft.com/office/drawing/2014/main" id="{0174DFE7-7012-417C-9E82-DDB1A2229C32}"/>
              </a:ext>
            </a:extLst>
          </p:cNvPr>
          <p:cNvSpPr>
            <a:spLocks noGrp="1"/>
          </p:cNvSpPr>
          <p:nvPr>
            <p:ph type="title"/>
          </p:nvPr>
        </p:nvSpPr>
        <p:spPr>
          <a:xfrm>
            <a:off x="219393" y="98896"/>
            <a:ext cx="8581390" cy="295275"/>
          </a:xfrm>
        </p:spPr>
        <p:txBody>
          <a:bodyPr/>
          <a:lstStyle/>
          <a:p>
            <a:r>
              <a:rPr lang="en-GB" sz="1600" dirty="0">
                <a:latin typeface="Calibri" panose="020F0502020204030204" pitchFamily="34" charset="0"/>
                <a:cs typeface="Calibri" panose="020F0502020204030204" pitchFamily="34" charset="0"/>
              </a:rPr>
              <a:t>Candidate macroprudential tools for the banking sector</a:t>
            </a:r>
            <a:endParaRPr lang="en-GB" sz="1600" i="1" dirty="0">
              <a:latin typeface="Calibri" panose="020F0502020204030204" pitchFamily="34" charset="0"/>
              <a:cs typeface="Calibri" panose="020F0502020204030204" pitchFamily="34" charset="0"/>
            </a:endParaRPr>
          </a:p>
        </p:txBody>
      </p:sp>
      <p:sp>
        <p:nvSpPr>
          <p:cNvPr id="7" name="Rectangle 3"/>
          <p:cNvSpPr txBox="1">
            <a:spLocks noChangeArrowheads="1"/>
          </p:cNvSpPr>
          <p:nvPr/>
        </p:nvSpPr>
        <p:spPr>
          <a:xfrm>
            <a:off x="7625880" y="-58098"/>
            <a:ext cx="1518120" cy="608301"/>
          </a:xfrm>
          <a:prstGeom prst="rect">
            <a:avLst/>
          </a:prstGeom>
        </p:spPr>
        <p:txBody>
          <a:bodyPr/>
          <a:lstStyle>
            <a:lvl1pPr marL="298450" indent="-298450" algn="l" rtl="0" eaLnBrk="0" fontAlgn="base" hangingPunct="0">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0" fontAlgn="base" hangingPunct="0">
              <a:spcBef>
                <a:spcPct val="0"/>
              </a:spcBef>
              <a:spcAft>
                <a:spcPct val="0"/>
              </a:spcAft>
              <a:buChar char="–"/>
              <a:defRPr>
                <a:solidFill>
                  <a:schemeClr val="tx1"/>
                </a:solidFill>
                <a:latin typeface="+mn-lt"/>
                <a:cs typeface="+mn-cs"/>
              </a:defRPr>
            </a:lvl2pPr>
            <a:lvl3pPr marL="914400" indent="-315913" algn="l" rtl="0" eaLnBrk="0" fontAlgn="base" hangingPunct="0">
              <a:spcBef>
                <a:spcPct val="0"/>
              </a:spcBef>
              <a:spcAft>
                <a:spcPct val="0"/>
              </a:spcAft>
              <a:buChar char="•"/>
              <a:defRPr sz="1600">
                <a:solidFill>
                  <a:schemeClr val="tx1"/>
                </a:solidFill>
                <a:latin typeface="+mn-lt"/>
                <a:cs typeface="+mn-cs"/>
              </a:defRPr>
            </a:lvl3pPr>
            <a:lvl4pPr marL="1219200" indent="-303213" algn="l" rtl="0" eaLnBrk="0" fontAlgn="base" hangingPunct="0">
              <a:spcBef>
                <a:spcPct val="0"/>
              </a:spcBef>
              <a:spcAft>
                <a:spcPct val="0"/>
              </a:spcAft>
              <a:buChar char="–"/>
              <a:defRPr sz="1600">
                <a:solidFill>
                  <a:schemeClr val="tx1"/>
                </a:solidFill>
                <a:latin typeface="+mn-lt"/>
                <a:cs typeface="+mn-cs"/>
              </a:defRPr>
            </a:lvl4pPr>
            <a:lvl5pPr marL="1524000" indent="-303213" algn="l" rtl="0" eaLnBrk="0" fontAlgn="base" hangingPunct="0">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marL="0" indent="0" eaLnBrk="1" hangingPunct="1">
              <a:spcBef>
                <a:spcPts val="0"/>
              </a:spcBef>
              <a:buClr>
                <a:srgbClr val="00B050"/>
              </a:buClr>
              <a:buSzPct val="150000"/>
              <a:buNone/>
              <a:defRPr/>
            </a:pPr>
            <a:r>
              <a:rPr lang="en-US" altLang="en-US" sz="1200" kern="0" dirty="0">
                <a:solidFill>
                  <a:schemeClr val="tx2"/>
                </a:solidFill>
                <a:latin typeface="Calibri" panose="020F0502020204030204" pitchFamily="34" charset="0"/>
                <a:cs typeface="Calibri" panose="020F0502020204030204" pitchFamily="34" charset="0"/>
              </a:rPr>
              <a:t>   Strong rationale</a:t>
            </a:r>
          </a:p>
          <a:p>
            <a:pPr marL="0" indent="0" eaLnBrk="1" hangingPunct="1">
              <a:spcBef>
                <a:spcPts val="0"/>
              </a:spcBef>
              <a:buClr>
                <a:srgbClr val="FFC000"/>
              </a:buClr>
              <a:buSzPct val="150000"/>
              <a:buNone/>
              <a:defRPr/>
            </a:pPr>
            <a:r>
              <a:rPr lang="en-US" altLang="en-US" sz="1200" kern="0" dirty="0">
                <a:solidFill>
                  <a:schemeClr val="tx2"/>
                </a:solidFill>
                <a:latin typeface="Calibri" panose="020F0502020204030204" pitchFamily="34" charset="0"/>
                <a:cs typeface="Calibri" panose="020F0502020204030204" pitchFamily="34" charset="0"/>
              </a:rPr>
              <a:t>   Neutral</a:t>
            </a:r>
          </a:p>
          <a:p>
            <a:pPr marL="0" indent="0" eaLnBrk="1" hangingPunct="1">
              <a:spcBef>
                <a:spcPts val="0"/>
              </a:spcBef>
              <a:buClr>
                <a:srgbClr val="FF0000"/>
              </a:buClr>
              <a:buSzPct val="150000"/>
              <a:buNone/>
              <a:defRPr/>
            </a:pPr>
            <a:r>
              <a:rPr lang="en-US" altLang="en-US" sz="1200" kern="0" dirty="0">
                <a:solidFill>
                  <a:schemeClr val="tx2"/>
                </a:solidFill>
                <a:latin typeface="Calibri" panose="020F0502020204030204" pitchFamily="34" charset="0"/>
                <a:cs typeface="Calibri" panose="020F0502020204030204" pitchFamily="34" charset="0"/>
              </a:rPr>
              <a:t>   Less suitable</a:t>
            </a:r>
          </a:p>
          <a:p>
            <a:pPr marL="0" indent="0" eaLnBrk="1" hangingPunct="1">
              <a:buNone/>
              <a:defRPr/>
            </a:pPr>
            <a:endParaRPr lang="en-US" altLang="en-US" sz="1600" kern="0" dirty="0">
              <a:solidFill>
                <a:schemeClr val="tx2"/>
              </a:solidFill>
              <a:latin typeface="Calibri" panose="020F0502020204030204" pitchFamily="34" charset="0"/>
              <a:cs typeface="Calibri" panose="020F0502020204030204" pitchFamily="34" charset="0"/>
            </a:endParaRPr>
          </a:p>
        </p:txBody>
      </p:sp>
      <p:graphicFrame>
        <p:nvGraphicFramePr>
          <p:cNvPr id="2" name="Tabella 1"/>
          <p:cNvGraphicFramePr>
            <a:graphicFrameLocks noGrp="1"/>
          </p:cNvGraphicFramePr>
          <p:nvPr/>
        </p:nvGraphicFramePr>
        <p:xfrm>
          <a:off x="240764" y="511224"/>
          <a:ext cx="8765586" cy="4476616"/>
        </p:xfrm>
        <a:graphic>
          <a:graphicData uri="http://schemas.openxmlformats.org/drawingml/2006/table">
            <a:tbl>
              <a:tblPr firstRow="1" firstCol="1" bandRow="1">
                <a:tableStyleId>{5C22544A-7EE6-4342-B048-85BDC9FD1C3A}</a:tableStyleId>
              </a:tblPr>
              <a:tblGrid>
                <a:gridCol w="1196386">
                  <a:extLst>
                    <a:ext uri="{9D8B030D-6E8A-4147-A177-3AD203B41FA5}">
                      <a16:colId xmlns:a16="http://schemas.microsoft.com/office/drawing/2014/main" val="2220686261"/>
                    </a:ext>
                  </a:extLst>
                </a:gridCol>
                <a:gridCol w="1185334">
                  <a:extLst>
                    <a:ext uri="{9D8B030D-6E8A-4147-A177-3AD203B41FA5}">
                      <a16:colId xmlns:a16="http://schemas.microsoft.com/office/drawing/2014/main" val="3907261628"/>
                    </a:ext>
                  </a:extLst>
                </a:gridCol>
                <a:gridCol w="2980266">
                  <a:extLst>
                    <a:ext uri="{9D8B030D-6E8A-4147-A177-3AD203B41FA5}">
                      <a16:colId xmlns:a16="http://schemas.microsoft.com/office/drawing/2014/main" val="991258407"/>
                    </a:ext>
                  </a:extLst>
                </a:gridCol>
                <a:gridCol w="1219200">
                  <a:extLst>
                    <a:ext uri="{9D8B030D-6E8A-4147-A177-3AD203B41FA5}">
                      <a16:colId xmlns:a16="http://schemas.microsoft.com/office/drawing/2014/main" val="2945037679"/>
                    </a:ext>
                  </a:extLst>
                </a:gridCol>
                <a:gridCol w="2184400">
                  <a:extLst>
                    <a:ext uri="{9D8B030D-6E8A-4147-A177-3AD203B41FA5}">
                      <a16:colId xmlns:a16="http://schemas.microsoft.com/office/drawing/2014/main" val="1309289193"/>
                    </a:ext>
                  </a:extLst>
                </a:gridCol>
              </a:tblGrid>
              <a:tr h="150583">
                <a:tc>
                  <a:txBody>
                    <a:bodyPr/>
                    <a:lstStyle/>
                    <a:p>
                      <a:pPr marL="0" marR="0" algn="l">
                        <a:lnSpc>
                          <a:spcPts val="1000"/>
                        </a:lnSpc>
                        <a:spcBef>
                          <a:spcPts val="300"/>
                        </a:spcBef>
                        <a:spcAft>
                          <a:spcPts val="300"/>
                        </a:spcAft>
                        <a:tabLst>
                          <a:tab pos="2520315" algn="l"/>
                        </a:tabLst>
                      </a:pPr>
                      <a:r>
                        <a:rPr lang="en-GB" sz="800" dirty="0">
                          <a:effectLst/>
                        </a:rPr>
                        <a:t>Options</a:t>
                      </a:r>
                      <a:endParaRPr lang="en-US" sz="800" dirty="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a:effectLst/>
                        </a:rPr>
                        <a:t>Intermediate Policy objective (ESRB/2013/1)</a:t>
                      </a:r>
                      <a:endParaRPr lang="en-US" sz="80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dirty="0">
                          <a:effectLst/>
                        </a:rPr>
                        <a:t>Possible application</a:t>
                      </a:r>
                      <a:endParaRPr lang="en-US" sz="800" dirty="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a:effectLst/>
                        </a:rPr>
                        <a:t>Selected helpful attributes</a:t>
                      </a:r>
                      <a:endParaRPr lang="en-US" sz="80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a:effectLst/>
                        </a:rPr>
                        <a:t>Selected drawbacks</a:t>
                      </a:r>
                      <a:endParaRPr lang="en-US" sz="800">
                        <a:effectLst/>
                        <a:latin typeface="Arial" panose="020B0604020202020204" pitchFamily="34" charset="0"/>
                        <a:ea typeface="Times New Roman" panose="02020603050405020304" pitchFamily="18" charset="0"/>
                        <a:cs typeface="Sendnya"/>
                      </a:endParaRPr>
                    </a:p>
                  </a:txBody>
                  <a:tcPr marL="32292" marR="32292" marT="16146" marB="16146"/>
                </a:tc>
                <a:extLst>
                  <a:ext uri="{0D108BD9-81ED-4DB2-BD59-A6C34878D82A}">
                    <a16:rowId xmlns:a16="http://schemas.microsoft.com/office/drawing/2014/main" val="3608674093"/>
                  </a:ext>
                </a:extLst>
              </a:tr>
              <a:tr h="336788">
                <a:tc>
                  <a:txBody>
                    <a:bodyPr/>
                    <a:lstStyle/>
                    <a:p>
                      <a:pPr marL="0" marR="0" algn="l">
                        <a:lnSpc>
                          <a:spcPts val="1000"/>
                        </a:lnSpc>
                        <a:spcBef>
                          <a:spcPts val="300"/>
                        </a:spcBef>
                        <a:spcAft>
                          <a:spcPts val="300"/>
                        </a:spcAft>
                        <a:tabLst>
                          <a:tab pos="2520315" algn="l"/>
                        </a:tabLst>
                      </a:pPr>
                      <a:r>
                        <a:rPr lang="en-GB" sz="800" dirty="0">
                          <a:effectLst/>
                        </a:rPr>
                        <a:t>     (Sectoral) Systemic risk buffer (SyRB)</a:t>
                      </a:r>
                      <a:endParaRPr lang="en-US" sz="800" dirty="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dirty="0">
                          <a:effectLst/>
                        </a:rPr>
                        <a:t>Increase resilience; </a:t>
                      </a:r>
                      <a:endParaRPr lang="en-US" sz="800" dirty="0">
                        <a:effectLst/>
                      </a:endParaRPr>
                    </a:p>
                    <a:p>
                      <a:pPr marL="0" marR="0" algn="l">
                        <a:lnSpc>
                          <a:spcPts val="1000"/>
                        </a:lnSpc>
                        <a:spcBef>
                          <a:spcPts val="300"/>
                        </a:spcBef>
                        <a:spcAft>
                          <a:spcPts val="300"/>
                        </a:spcAft>
                        <a:tabLst>
                          <a:tab pos="2520315" algn="l"/>
                        </a:tabLst>
                      </a:pPr>
                      <a:r>
                        <a:rPr lang="en-GB" sz="800" dirty="0">
                          <a:effectLst/>
                        </a:rPr>
                        <a:t>Limit concentration (for sectoral application)</a:t>
                      </a:r>
                      <a:endParaRPr lang="en-US" sz="800" dirty="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dirty="0">
                          <a:effectLst/>
                        </a:rPr>
                        <a:t>increase resilience against materialization of risks from such exposures; Discourage exposure to certain geographical areas for physical risk and/or carbon critical “sector” for transition risk;</a:t>
                      </a:r>
                      <a:endParaRPr lang="en-US" sz="800" dirty="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a:effectLst/>
                        </a:rPr>
                        <a:t>Very flexible</a:t>
                      </a:r>
                      <a:endParaRPr lang="en-US" sz="80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dirty="0">
                          <a:effectLst/>
                        </a:rPr>
                        <a:t>Challenging calibration,  complex classification system, currently applicable for domestic exposures only </a:t>
                      </a:r>
                      <a:endParaRPr lang="en-US" sz="800" dirty="0">
                        <a:effectLst/>
                        <a:latin typeface="Arial" panose="020B0604020202020204" pitchFamily="34" charset="0"/>
                        <a:ea typeface="Times New Roman" panose="02020603050405020304" pitchFamily="18" charset="0"/>
                        <a:cs typeface="Sendnya"/>
                      </a:endParaRPr>
                    </a:p>
                  </a:txBody>
                  <a:tcPr marL="32292" marR="32292" marT="16146" marB="16146"/>
                </a:tc>
                <a:extLst>
                  <a:ext uri="{0D108BD9-81ED-4DB2-BD59-A6C34878D82A}">
                    <a16:rowId xmlns:a16="http://schemas.microsoft.com/office/drawing/2014/main" val="3361778427"/>
                  </a:ext>
                </a:extLst>
              </a:tr>
              <a:tr h="231542">
                <a:tc>
                  <a:txBody>
                    <a:bodyPr/>
                    <a:lstStyle/>
                    <a:p>
                      <a:pPr marL="0" marR="0" algn="l">
                        <a:lnSpc>
                          <a:spcPts val="1000"/>
                        </a:lnSpc>
                        <a:spcBef>
                          <a:spcPts val="300"/>
                        </a:spcBef>
                        <a:spcAft>
                          <a:spcPts val="300"/>
                        </a:spcAft>
                        <a:tabLst>
                          <a:tab pos="2520315" algn="l"/>
                        </a:tabLst>
                      </a:pPr>
                      <a:r>
                        <a:rPr lang="en-GB" sz="800" dirty="0">
                          <a:effectLst/>
                        </a:rPr>
                        <a:t>     Concentration threshold</a:t>
                      </a:r>
                      <a:endParaRPr lang="en-US" sz="800" dirty="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dirty="0">
                          <a:effectLst/>
                        </a:rPr>
                        <a:t>Limit concentration</a:t>
                      </a:r>
                      <a:endParaRPr lang="en-US" sz="800" dirty="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dirty="0">
                          <a:effectLst/>
                        </a:rPr>
                        <a:t>Limit exposure to a certain geographical area for physical risk and to a certain carbon critical “sector” for transition risk</a:t>
                      </a:r>
                      <a:endParaRPr lang="en-US" sz="800" dirty="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a:effectLst/>
                        </a:rPr>
                        <a:t>No additional capital; Targeted measures </a:t>
                      </a:r>
                      <a:endParaRPr lang="en-US" sz="80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a:effectLst/>
                        </a:rPr>
                        <a:t>Challenging calibration: complex classification system of sectors/geographical areas exposed to climate risk</a:t>
                      </a:r>
                      <a:endParaRPr lang="en-US" sz="800">
                        <a:effectLst/>
                        <a:latin typeface="Arial" panose="020B0604020202020204" pitchFamily="34" charset="0"/>
                        <a:ea typeface="Times New Roman" panose="02020603050405020304" pitchFamily="18" charset="0"/>
                        <a:cs typeface="Sendnya"/>
                      </a:endParaRPr>
                    </a:p>
                  </a:txBody>
                  <a:tcPr marL="32292" marR="32292" marT="16146" marB="16146"/>
                </a:tc>
                <a:extLst>
                  <a:ext uri="{0D108BD9-81ED-4DB2-BD59-A6C34878D82A}">
                    <a16:rowId xmlns:a16="http://schemas.microsoft.com/office/drawing/2014/main" val="2909131747"/>
                  </a:ext>
                </a:extLst>
              </a:tr>
              <a:tr h="327165">
                <a:tc>
                  <a:txBody>
                    <a:bodyPr/>
                    <a:lstStyle/>
                    <a:p>
                      <a:pPr marL="0" marR="0" algn="l">
                        <a:lnSpc>
                          <a:spcPts val="1000"/>
                        </a:lnSpc>
                        <a:spcBef>
                          <a:spcPts val="300"/>
                        </a:spcBef>
                        <a:spcAft>
                          <a:spcPts val="300"/>
                        </a:spcAft>
                        <a:tabLst>
                          <a:tab pos="2520315" algn="l"/>
                        </a:tabLst>
                      </a:pPr>
                      <a:r>
                        <a:rPr lang="en-GB" sz="800" dirty="0">
                          <a:effectLst/>
                        </a:rPr>
                        <a:t>     Concentration charge</a:t>
                      </a:r>
                      <a:endParaRPr lang="en-US" sz="800" dirty="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a:effectLst/>
                        </a:rPr>
                        <a:t>Increase resilience;</a:t>
                      </a:r>
                      <a:endParaRPr lang="en-US" sz="800">
                        <a:effectLst/>
                      </a:endParaRPr>
                    </a:p>
                    <a:p>
                      <a:pPr marL="0" marR="0" algn="l">
                        <a:lnSpc>
                          <a:spcPts val="1000"/>
                        </a:lnSpc>
                        <a:spcBef>
                          <a:spcPts val="300"/>
                        </a:spcBef>
                        <a:spcAft>
                          <a:spcPts val="300"/>
                        </a:spcAft>
                        <a:tabLst>
                          <a:tab pos="2520315" algn="l"/>
                        </a:tabLst>
                      </a:pPr>
                      <a:r>
                        <a:rPr lang="en-GB" sz="800">
                          <a:effectLst/>
                        </a:rPr>
                        <a:t>limit concentration</a:t>
                      </a:r>
                      <a:endParaRPr lang="en-US" sz="80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dirty="0">
                          <a:effectLst/>
                        </a:rPr>
                        <a:t>A risk-weight capital add-on that applies once exposures to a certain sector or region particularly exposed to climate risk exceed a certain threshold.</a:t>
                      </a:r>
                      <a:endParaRPr lang="en-US" sz="800" dirty="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a:effectLst/>
                        </a:rPr>
                        <a:t>Targeted measures </a:t>
                      </a:r>
                      <a:endParaRPr lang="en-US" sz="80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a:effectLst/>
                        </a:rPr>
                        <a:t>Challenging calibration; complex classification system of sectors/geographical areas exposed to climate risk</a:t>
                      </a:r>
                      <a:endParaRPr lang="en-US" sz="800">
                        <a:effectLst/>
                        <a:latin typeface="Arial" panose="020B0604020202020204" pitchFamily="34" charset="0"/>
                        <a:ea typeface="Times New Roman" panose="02020603050405020304" pitchFamily="18" charset="0"/>
                        <a:cs typeface="Sendnya"/>
                      </a:endParaRPr>
                    </a:p>
                  </a:txBody>
                  <a:tcPr marL="32292" marR="32292" marT="16146" marB="16146"/>
                </a:tc>
                <a:extLst>
                  <a:ext uri="{0D108BD9-81ED-4DB2-BD59-A6C34878D82A}">
                    <a16:rowId xmlns:a16="http://schemas.microsoft.com/office/drawing/2014/main" val="3221732300"/>
                  </a:ext>
                </a:extLst>
              </a:tr>
              <a:tr h="510562">
                <a:tc>
                  <a:txBody>
                    <a:bodyPr/>
                    <a:lstStyle/>
                    <a:p>
                      <a:pPr marL="0" marR="0" algn="l">
                        <a:lnSpc>
                          <a:spcPts val="1000"/>
                        </a:lnSpc>
                        <a:spcBef>
                          <a:spcPts val="300"/>
                        </a:spcBef>
                        <a:spcAft>
                          <a:spcPts val="300"/>
                        </a:spcAft>
                        <a:tabLst>
                          <a:tab pos="2520315" algn="l"/>
                        </a:tabLst>
                      </a:pPr>
                      <a:r>
                        <a:rPr lang="en-GB" sz="800" baseline="0" dirty="0">
                          <a:effectLst/>
                        </a:rPr>
                        <a:t>     </a:t>
                      </a:r>
                      <a:r>
                        <a:rPr lang="en-GB" sz="800" dirty="0">
                          <a:effectLst/>
                        </a:rPr>
                        <a:t>Sectoral requirements (Risk weights or minimum LGDs)</a:t>
                      </a:r>
                      <a:endParaRPr lang="en-US" sz="800" dirty="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dirty="0">
                          <a:effectLst/>
                        </a:rPr>
                        <a:t>Increasing resilience</a:t>
                      </a:r>
                      <a:endParaRPr lang="en-US" sz="800" dirty="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dirty="0">
                          <a:effectLst/>
                        </a:rPr>
                        <a:t>Higher risk weights or minimum LGDs could be required on exposures to high physical and/or transition risk.</a:t>
                      </a:r>
                      <a:endParaRPr lang="en-US" sz="800" dirty="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dirty="0">
                          <a:effectLst/>
                        </a:rPr>
                        <a:t>mandatory reciprocity (limits arbitrage)</a:t>
                      </a:r>
                      <a:endParaRPr lang="en-US" sz="800" dirty="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a:effectLst/>
                        </a:rPr>
                        <a:t>New complex tool; Challenging calibration; impact on microprudential requirements</a:t>
                      </a:r>
                      <a:endParaRPr lang="en-US" sz="800">
                        <a:effectLst/>
                        <a:latin typeface="Arial" panose="020B0604020202020204" pitchFamily="34" charset="0"/>
                        <a:ea typeface="Times New Roman" panose="02020603050405020304" pitchFamily="18" charset="0"/>
                        <a:cs typeface="Sendnya"/>
                      </a:endParaRPr>
                    </a:p>
                  </a:txBody>
                  <a:tcPr marL="32292" marR="32292" marT="16146" marB="16146"/>
                </a:tc>
                <a:extLst>
                  <a:ext uri="{0D108BD9-81ED-4DB2-BD59-A6C34878D82A}">
                    <a16:rowId xmlns:a16="http://schemas.microsoft.com/office/drawing/2014/main" val="1760213249"/>
                  </a:ext>
                </a:extLst>
              </a:tr>
              <a:tr h="272021">
                <a:tc>
                  <a:txBody>
                    <a:bodyPr/>
                    <a:lstStyle/>
                    <a:p>
                      <a:pPr marL="0" marR="0" algn="l">
                        <a:lnSpc>
                          <a:spcPts val="1000"/>
                        </a:lnSpc>
                        <a:spcBef>
                          <a:spcPts val="300"/>
                        </a:spcBef>
                        <a:spcAft>
                          <a:spcPts val="300"/>
                        </a:spcAft>
                        <a:tabLst>
                          <a:tab pos="2520315" algn="l"/>
                        </a:tabLst>
                      </a:pPr>
                      <a:r>
                        <a:rPr lang="en-GB" sz="800" dirty="0">
                          <a:effectLst/>
                        </a:rPr>
                        <a:t>     Sectoral leverage Ratio</a:t>
                      </a:r>
                      <a:endParaRPr lang="en-US" sz="800" dirty="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dirty="0">
                          <a:effectLst/>
                        </a:rPr>
                        <a:t>Increase resilience </a:t>
                      </a:r>
                      <a:endParaRPr lang="en-US" sz="800" dirty="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dirty="0">
                          <a:effectLst/>
                        </a:rPr>
                        <a:t>Avoid over-leveraging of sectors or regions that are highly exposed to transitional or physical risks</a:t>
                      </a:r>
                      <a:endParaRPr lang="en-US" sz="800" dirty="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dirty="0">
                          <a:effectLst/>
                        </a:rPr>
                        <a:t>Sectoral approach could allow for targeted increase in resilience</a:t>
                      </a:r>
                      <a:endParaRPr lang="en-US" sz="800" dirty="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a:effectLst/>
                        </a:rPr>
                        <a:t>Would make the tool more complex and risk-sensitive, would deviate from its general function as non-risk-based backstop</a:t>
                      </a:r>
                      <a:endParaRPr lang="en-US" sz="800">
                        <a:effectLst/>
                        <a:latin typeface="Arial" panose="020B0604020202020204" pitchFamily="34" charset="0"/>
                        <a:ea typeface="Times New Roman" panose="02020603050405020304" pitchFamily="18" charset="0"/>
                        <a:cs typeface="Sendnya"/>
                      </a:endParaRPr>
                    </a:p>
                  </a:txBody>
                  <a:tcPr marL="32292" marR="32292" marT="16146" marB="16146"/>
                </a:tc>
                <a:extLst>
                  <a:ext uri="{0D108BD9-81ED-4DB2-BD59-A6C34878D82A}">
                    <a16:rowId xmlns:a16="http://schemas.microsoft.com/office/drawing/2014/main" val="3376352542"/>
                  </a:ext>
                </a:extLst>
              </a:tr>
              <a:tr h="352979">
                <a:tc>
                  <a:txBody>
                    <a:bodyPr/>
                    <a:lstStyle/>
                    <a:p>
                      <a:pPr marL="0" marR="0" algn="l">
                        <a:lnSpc>
                          <a:spcPts val="1000"/>
                        </a:lnSpc>
                        <a:spcBef>
                          <a:spcPts val="300"/>
                        </a:spcBef>
                        <a:spcAft>
                          <a:spcPts val="300"/>
                        </a:spcAft>
                        <a:tabLst>
                          <a:tab pos="2520315" algn="l"/>
                        </a:tabLst>
                      </a:pPr>
                      <a:r>
                        <a:rPr lang="en-GB" sz="800" dirty="0">
                          <a:effectLst/>
                        </a:rPr>
                        <a:t>     Capital Conservation buffer (</a:t>
                      </a:r>
                      <a:r>
                        <a:rPr lang="en-GB" sz="800" dirty="0" err="1">
                          <a:effectLst/>
                        </a:rPr>
                        <a:t>CCoB</a:t>
                      </a:r>
                      <a:r>
                        <a:rPr lang="en-GB" sz="800" dirty="0">
                          <a:effectLst/>
                        </a:rPr>
                        <a:t>)</a:t>
                      </a:r>
                      <a:endParaRPr lang="en-US" sz="800" dirty="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dirty="0">
                          <a:effectLst/>
                        </a:rPr>
                        <a:t>Increase resilience; Prevent build-up of risks </a:t>
                      </a:r>
                      <a:endParaRPr lang="en-US" sz="800" dirty="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dirty="0">
                          <a:effectLst/>
                        </a:rPr>
                        <a:t>Buffer add-on during periods of excessive carbon-intensive credit growth</a:t>
                      </a:r>
                      <a:endParaRPr lang="en-US" sz="800" dirty="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dirty="0">
                          <a:effectLst/>
                        </a:rPr>
                        <a:t>Capital already (partially) at the disposal of the banking system</a:t>
                      </a:r>
                      <a:endParaRPr lang="en-US" sz="800" dirty="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dirty="0">
                          <a:effectLst/>
                        </a:rPr>
                        <a:t>Non-targeted measure, adaptions challenging</a:t>
                      </a:r>
                      <a:endParaRPr lang="en-US" sz="800" dirty="0">
                        <a:effectLst/>
                        <a:latin typeface="Arial" panose="020B0604020202020204" pitchFamily="34" charset="0"/>
                        <a:ea typeface="Times New Roman" panose="02020603050405020304" pitchFamily="18" charset="0"/>
                        <a:cs typeface="Sendnya"/>
                      </a:endParaRPr>
                    </a:p>
                  </a:txBody>
                  <a:tcPr marL="32292" marR="32292" marT="16146" marB="16146"/>
                </a:tc>
                <a:extLst>
                  <a:ext uri="{0D108BD9-81ED-4DB2-BD59-A6C34878D82A}">
                    <a16:rowId xmlns:a16="http://schemas.microsoft.com/office/drawing/2014/main" val="2356184613"/>
                  </a:ext>
                </a:extLst>
              </a:tr>
              <a:tr h="231542">
                <a:tc>
                  <a:txBody>
                    <a:bodyPr/>
                    <a:lstStyle/>
                    <a:p>
                      <a:pPr marL="0" marR="0" algn="l">
                        <a:lnSpc>
                          <a:spcPts val="1000"/>
                        </a:lnSpc>
                        <a:spcBef>
                          <a:spcPts val="300"/>
                        </a:spcBef>
                        <a:spcAft>
                          <a:spcPts val="300"/>
                        </a:spcAft>
                        <a:tabLst>
                          <a:tab pos="2520315" algn="l"/>
                        </a:tabLst>
                      </a:pPr>
                      <a:r>
                        <a:rPr lang="en-GB" sz="800" dirty="0">
                          <a:effectLst/>
                        </a:rPr>
                        <a:t>     Countercyclical Capital buffer (CCyB)</a:t>
                      </a:r>
                      <a:endParaRPr lang="en-US" sz="800" dirty="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dirty="0">
                          <a:effectLst/>
                        </a:rPr>
                        <a:t>Increase resilience; </a:t>
                      </a:r>
                    </a:p>
                    <a:p>
                      <a:pPr marL="0" marR="0" algn="l">
                        <a:lnSpc>
                          <a:spcPts val="1000"/>
                        </a:lnSpc>
                        <a:spcBef>
                          <a:spcPts val="300"/>
                        </a:spcBef>
                        <a:spcAft>
                          <a:spcPts val="300"/>
                        </a:spcAft>
                        <a:tabLst>
                          <a:tab pos="2520315" algn="l"/>
                        </a:tabLst>
                      </a:pPr>
                      <a:r>
                        <a:rPr lang="en-GB" sz="800" dirty="0">
                          <a:effectLst/>
                        </a:rPr>
                        <a:t>Prevent build-up of risks </a:t>
                      </a:r>
                      <a:endParaRPr lang="en-US" sz="800" dirty="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a:effectLst/>
                        </a:rPr>
                        <a:t>Buffer add-on during periods of excessive carbon-intensive credit growth</a:t>
                      </a:r>
                      <a:endParaRPr lang="en-US" sz="80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dirty="0">
                          <a:effectLst/>
                        </a:rPr>
                        <a:t>--</a:t>
                      </a:r>
                      <a:endParaRPr lang="en-US" sz="800" dirty="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dirty="0">
                          <a:effectLst/>
                        </a:rPr>
                        <a:t>Cyclical nature of climate risk unclear, design changes needed,</a:t>
                      </a:r>
                      <a:r>
                        <a:rPr lang="en-GB" sz="800" baseline="0" dirty="0">
                          <a:effectLst/>
                        </a:rPr>
                        <a:t> </a:t>
                      </a:r>
                      <a:r>
                        <a:rPr lang="en-GB" sz="800" dirty="0">
                          <a:effectLst/>
                        </a:rPr>
                        <a:t>overlap with sectoral SyRB</a:t>
                      </a:r>
                      <a:endParaRPr lang="en-US" sz="800" dirty="0">
                        <a:effectLst/>
                        <a:latin typeface="Arial" panose="020B0604020202020204" pitchFamily="34" charset="0"/>
                        <a:ea typeface="Times New Roman" panose="02020603050405020304" pitchFamily="18" charset="0"/>
                        <a:cs typeface="Sendnya"/>
                      </a:endParaRPr>
                    </a:p>
                  </a:txBody>
                  <a:tcPr marL="32292" marR="32292" marT="16146" marB="16146"/>
                </a:tc>
                <a:extLst>
                  <a:ext uri="{0D108BD9-81ED-4DB2-BD59-A6C34878D82A}">
                    <a16:rowId xmlns:a16="http://schemas.microsoft.com/office/drawing/2014/main" val="3595059471"/>
                  </a:ext>
                </a:extLst>
              </a:tr>
              <a:tr h="393459">
                <a:tc>
                  <a:txBody>
                    <a:bodyPr/>
                    <a:lstStyle/>
                    <a:p>
                      <a:pPr marL="0" marR="0" algn="l">
                        <a:lnSpc>
                          <a:spcPts val="1000"/>
                        </a:lnSpc>
                        <a:spcBef>
                          <a:spcPts val="300"/>
                        </a:spcBef>
                        <a:spcAft>
                          <a:spcPts val="300"/>
                        </a:spcAft>
                        <a:tabLst>
                          <a:tab pos="2520315" algn="l"/>
                        </a:tabLst>
                      </a:pPr>
                      <a:r>
                        <a:rPr lang="en-GB" sz="800" dirty="0">
                          <a:effectLst/>
                        </a:rPr>
                        <a:t>     Borrower based (BBMs)</a:t>
                      </a:r>
                      <a:endParaRPr lang="en-US" sz="800" dirty="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dirty="0">
                          <a:effectLst/>
                        </a:rPr>
                        <a:t>Prevent build-up of risks </a:t>
                      </a:r>
                      <a:endParaRPr lang="en-US" sz="800" dirty="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dirty="0">
                          <a:effectLst/>
                        </a:rPr>
                        <a:t>Could decrease vulnerability of households towards aspects of climate risks and change the pattern of demand towards more energy efficient houses or houses located in region less prone to physical risks  </a:t>
                      </a:r>
                      <a:endParaRPr lang="en-US" sz="800" dirty="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a:effectLst/>
                        </a:rPr>
                        <a:t>Very flexible, no additional capital</a:t>
                      </a:r>
                      <a:endParaRPr lang="en-US" sz="80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dirty="0">
                          <a:effectLst/>
                        </a:rPr>
                        <a:t>Gradual effect in resilience; targeting only specific portfolios, politically more sensitive</a:t>
                      </a:r>
                      <a:endParaRPr lang="en-US" sz="800" dirty="0">
                        <a:effectLst/>
                        <a:latin typeface="Arial" panose="020B0604020202020204" pitchFamily="34" charset="0"/>
                        <a:ea typeface="Times New Roman" panose="02020603050405020304" pitchFamily="18" charset="0"/>
                        <a:cs typeface="Sendnya"/>
                      </a:endParaRPr>
                    </a:p>
                  </a:txBody>
                  <a:tcPr marL="32292" marR="32292" marT="16146" marB="16146"/>
                </a:tc>
                <a:extLst>
                  <a:ext uri="{0D108BD9-81ED-4DB2-BD59-A6C34878D82A}">
                    <a16:rowId xmlns:a16="http://schemas.microsoft.com/office/drawing/2014/main" val="1326778385"/>
                  </a:ext>
                </a:extLst>
              </a:tr>
              <a:tr h="272021">
                <a:tc>
                  <a:txBody>
                    <a:bodyPr/>
                    <a:lstStyle/>
                    <a:p>
                      <a:pPr marL="0" marR="0" algn="l">
                        <a:lnSpc>
                          <a:spcPts val="1000"/>
                        </a:lnSpc>
                        <a:spcBef>
                          <a:spcPts val="300"/>
                        </a:spcBef>
                        <a:spcAft>
                          <a:spcPts val="300"/>
                        </a:spcAft>
                        <a:tabLst>
                          <a:tab pos="2520315" algn="l"/>
                        </a:tabLst>
                      </a:pPr>
                      <a:r>
                        <a:rPr lang="en-GB" sz="800" dirty="0">
                          <a:effectLst/>
                        </a:rPr>
                        <a:t>      NSFR-LCR</a:t>
                      </a:r>
                      <a:endParaRPr lang="en-US" sz="800" dirty="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a:effectLst/>
                        </a:rPr>
                        <a:t>Prevent market illiquidity</a:t>
                      </a:r>
                      <a:endParaRPr lang="en-US" sz="80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a:effectLst/>
                        </a:rPr>
                        <a:t>Could cover risks related to sudden repricing in financial markets</a:t>
                      </a:r>
                      <a:endParaRPr lang="en-US" sz="80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a:effectLst/>
                        </a:rPr>
                        <a:t>--</a:t>
                      </a:r>
                      <a:endParaRPr lang="en-US" sz="80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dirty="0">
                          <a:effectLst/>
                        </a:rPr>
                        <a:t>Need for distinct climate features unclear</a:t>
                      </a:r>
                      <a:endParaRPr lang="en-US" sz="800" dirty="0">
                        <a:effectLst/>
                        <a:latin typeface="Arial" panose="020B0604020202020204" pitchFamily="34" charset="0"/>
                        <a:ea typeface="Times New Roman" panose="02020603050405020304" pitchFamily="18" charset="0"/>
                        <a:cs typeface="Sendnya"/>
                      </a:endParaRPr>
                    </a:p>
                  </a:txBody>
                  <a:tcPr marL="32292" marR="32292" marT="16146" marB="16146"/>
                </a:tc>
                <a:extLst>
                  <a:ext uri="{0D108BD9-81ED-4DB2-BD59-A6C34878D82A}">
                    <a16:rowId xmlns:a16="http://schemas.microsoft.com/office/drawing/2014/main" val="3119561863"/>
                  </a:ext>
                </a:extLst>
              </a:tr>
              <a:tr h="272021">
                <a:tc>
                  <a:txBody>
                    <a:bodyPr/>
                    <a:lstStyle/>
                    <a:p>
                      <a:pPr marL="0" marR="0" algn="l">
                        <a:lnSpc>
                          <a:spcPts val="1000"/>
                        </a:lnSpc>
                        <a:spcBef>
                          <a:spcPts val="300"/>
                        </a:spcBef>
                        <a:spcAft>
                          <a:spcPts val="300"/>
                        </a:spcAft>
                        <a:tabLst>
                          <a:tab pos="2520315" algn="l"/>
                        </a:tabLst>
                      </a:pPr>
                      <a:r>
                        <a:rPr lang="en-GB" sz="800" dirty="0">
                          <a:effectLst/>
                        </a:rPr>
                        <a:t>      Systemic bank buffers (G/O-SII)</a:t>
                      </a:r>
                      <a:endParaRPr lang="en-US" sz="800" dirty="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dirty="0">
                          <a:effectLst/>
                        </a:rPr>
                        <a:t>Misaligned incentive</a:t>
                      </a:r>
                      <a:endParaRPr lang="en-US" sz="800" dirty="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a:effectLst/>
                        </a:rPr>
                        <a:t>Could cover bank-specific risks, for systemic institutions</a:t>
                      </a:r>
                      <a:endParaRPr lang="en-US" sz="80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a:effectLst/>
                        </a:rPr>
                        <a:t>--</a:t>
                      </a:r>
                      <a:endParaRPr lang="en-US" sz="800">
                        <a:effectLst/>
                        <a:latin typeface="Arial" panose="020B0604020202020204" pitchFamily="34" charset="0"/>
                        <a:ea typeface="Times New Roman" panose="02020603050405020304" pitchFamily="18" charset="0"/>
                        <a:cs typeface="Sendnya"/>
                      </a:endParaRPr>
                    </a:p>
                  </a:txBody>
                  <a:tcPr marL="32292" marR="32292" marT="16146" marB="16146"/>
                </a:tc>
                <a:tc>
                  <a:txBody>
                    <a:bodyPr/>
                    <a:lstStyle/>
                    <a:p>
                      <a:pPr marL="0" marR="0" algn="l">
                        <a:lnSpc>
                          <a:spcPts val="1000"/>
                        </a:lnSpc>
                        <a:spcBef>
                          <a:spcPts val="300"/>
                        </a:spcBef>
                        <a:spcAft>
                          <a:spcPts val="300"/>
                        </a:spcAft>
                        <a:tabLst>
                          <a:tab pos="2520315" algn="l"/>
                        </a:tabLst>
                      </a:pPr>
                      <a:r>
                        <a:rPr lang="en-GB" sz="800" dirty="0">
                          <a:effectLst/>
                        </a:rPr>
                        <a:t>Climate risks are not specifically related to systemic importance of individual institutions.</a:t>
                      </a:r>
                      <a:endParaRPr lang="en-US" sz="800" dirty="0">
                        <a:effectLst/>
                        <a:latin typeface="Arial" panose="020B0604020202020204" pitchFamily="34" charset="0"/>
                        <a:ea typeface="Times New Roman" panose="02020603050405020304" pitchFamily="18" charset="0"/>
                        <a:cs typeface="Sendnya"/>
                      </a:endParaRPr>
                    </a:p>
                  </a:txBody>
                  <a:tcPr marL="32292" marR="32292" marT="16146" marB="16146"/>
                </a:tc>
                <a:extLst>
                  <a:ext uri="{0D108BD9-81ED-4DB2-BD59-A6C34878D82A}">
                    <a16:rowId xmlns:a16="http://schemas.microsoft.com/office/drawing/2014/main" val="3936053728"/>
                  </a:ext>
                </a:extLst>
              </a:tr>
            </a:tbl>
          </a:graphicData>
        </a:graphic>
      </p:graphicFrame>
      <p:pic>
        <p:nvPicPr>
          <p:cNvPr id="3082" name="Immagine 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371174" y="-1020763"/>
            <a:ext cx="181651" cy="762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Immagine 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371174" y="-1020763"/>
            <a:ext cx="181651" cy="762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Immagine 6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0189" y="-1020763"/>
            <a:ext cx="200574" cy="84138"/>
          </a:xfrm>
          <a:prstGeom prst="rect">
            <a:avLst/>
          </a:prstGeom>
          <a:noFill/>
          <a:extLst>
            <a:ext uri="{909E8E84-426E-40DD-AFC4-6F175D3DCCD1}">
              <a14:hiddenFill xmlns:a14="http://schemas.microsoft.com/office/drawing/2010/main">
                <a:solidFill>
                  <a:srgbClr val="FFFFFF"/>
                </a:solidFill>
              </a14:hiddenFill>
            </a:ext>
          </a:extLst>
        </p:spPr>
      </p:pic>
      <p:pic>
        <p:nvPicPr>
          <p:cNvPr id="3079" name="Immagine 5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0189" y="-1020763"/>
            <a:ext cx="200574" cy="84138"/>
          </a:xfrm>
          <a:prstGeom prst="rect">
            <a:avLst/>
          </a:prstGeom>
          <a:noFill/>
          <a:extLst>
            <a:ext uri="{909E8E84-426E-40DD-AFC4-6F175D3DCCD1}">
              <a14:hiddenFill xmlns:a14="http://schemas.microsoft.com/office/drawing/2010/main">
                <a:solidFill>
                  <a:srgbClr val="FFFFFF"/>
                </a:solidFill>
              </a14:hiddenFill>
            </a:ext>
          </a:extLst>
        </p:spPr>
      </p:pic>
      <p:pic>
        <p:nvPicPr>
          <p:cNvPr id="3078" name="Immagine 4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0189" y="-1020763"/>
            <a:ext cx="200574" cy="762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Immagine 6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0189" y="-1020763"/>
            <a:ext cx="200574" cy="841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Immagine 7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0189" y="-1020763"/>
            <a:ext cx="200574" cy="762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Immagine 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371174" y="-1020763"/>
            <a:ext cx="181651" cy="762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Immagine 7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0189" y="-1020763"/>
            <a:ext cx="200574" cy="76200"/>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magine 7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0189" y="-1020763"/>
            <a:ext cx="200574" cy="76200"/>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6324" y="948259"/>
            <a:ext cx="107156" cy="107156"/>
          </a:xfrm>
          <a:prstGeom prst="rect">
            <a:avLst/>
          </a:prstGeom>
        </p:spPr>
      </p:pic>
      <p:pic>
        <p:nvPicPr>
          <p:cNvPr id="18" name="Immagin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66820" y="3923413"/>
            <a:ext cx="107156" cy="107156"/>
          </a:xfrm>
          <a:prstGeom prst="rect">
            <a:avLst/>
          </a:prstGeom>
        </p:spPr>
      </p:pic>
      <p:pic>
        <p:nvPicPr>
          <p:cNvPr id="19" name="Immagin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4787" y="1413926"/>
            <a:ext cx="107156" cy="107156"/>
          </a:xfrm>
          <a:prstGeom prst="rect">
            <a:avLst/>
          </a:prstGeom>
        </p:spPr>
      </p:pic>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764" y="1813463"/>
            <a:ext cx="121184" cy="121184"/>
          </a:xfrm>
          <a:prstGeom prst="rect">
            <a:avLst/>
          </a:prstGeom>
        </p:spPr>
      </p:pic>
      <p:pic>
        <p:nvPicPr>
          <p:cNvPr id="21" name="Immagin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227" y="2228327"/>
            <a:ext cx="121184" cy="121184"/>
          </a:xfrm>
          <a:prstGeom prst="rect">
            <a:avLst/>
          </a:prstGeom>
        </p:spPr>
      </p:pic>
      <p:pic>
        <p:nvPicPr>
          <p:cNvPr id="27" name="Immagin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97010" y="16925"/>
            <a:ext cx="107156" cy="107156"/>
          </a:xfrm>
          <a:prstGeom prst="rect">
            <a:avLst/>
          </a:prstGeom>
        </p:spPr>
      </p:pic>
      <p:pic>
        <p:nvPicPr>
          <p:cNvPr id="28" name="Immagin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1449" y="179395"/>
            <a:ext cx="121184" cy="121184"/>
          </a:xfrm>
          <a:prstGeom prst="rect">
            <a:avLst/>
          </a:prstGeom>
        </p:spPr>
      </p:pic>
      <p:pic>
        <p:nvPicPr>
          <p:cNvPr id="29" name="Immagin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1449" y="363182"/>
            <a:ext cx="123084" cy="109637"/>
          </a:xfrm>
          <a:prstGeom prst="rect">
            <a:avLst/>
          </a:prstGeom>
        </p:spPr>
      </p:pic>
      <p:pic>
        <p:nvPicPr>
          <p:cNvPr id="30" name="Immagin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461" y="4760606"/>
            <a:ext cx="123084" cy="109637"/>
          </a:xfrm>
          <a:prstGeom prst="rect">
            <a:avLst/>
          </a:prstGeom>
        </p:spPr>
      </p:pic>
      <p:pic>
        <p:nvPicPr>
          <p:cNvPr id="31" name="Immagin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856" y="4482248"/>
            <a:ext cx="123084" cy="109637"/>
          </a:xfrm>
          <a:prstGeom prst="rect">
            <a:avLst/>
          </a:prstGeom>
        </p:spPr>
      </p:pic>
      <p:pic>
        <p:nvPicPr>
          <p:cNvPr id="33" name="Immagin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856" y="3575300"/>
            <a:ext cx="123084" cy="109637"/>
          </a:xfrm>
          <a:prstGeom prst="rect">
            <a:avLst/>
          </a:prstGeom>
        </p:spPr>
      </p:pic>
      <p:pic>
        <p:nvPicPr>
          <p:cNvPr id="34" name="Immagin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856" y="2808598"/>
            <a:ext cx="123084" cy="109637"/>
          </a:xfrm>
          <a:prstGeom prst="rect">
            <a:avLst/>
          </a:prstGeom>
        </p:spPr>
      </p:pic>
      <p:pic>
        <p:nvPicPr>
          <p:cNvPr id="35" name="Immagine 33">
            <a:extLst>
              <a:ext uri="{FF2B5EF4-FFF2-40B4-BE49-F238E27FC236}">
                <a16:creationId xmlns:a16="http://schemas.microsoft.com/office/drawing/2014/main" id="{1C23A711-55F9-4AFF-9751-687E9494B4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004" y="3153506"/>
            <a:ext cx="123084" cy="109637"/>
          </a:xfrm>
          <a:prstGeom prst="rect">
            <a:avLst/>
          </a:prstGeom>
        </p:spPr>
      </p:pic>
      <p:sp>
        <p:nvSpPr>
          <p:cNvPr id="36" name="Slide Number Placeholder 3">
            <a:extLst>
              <a:ext uri="{FF2B5EF4-FFF2-40B4-BE49-F238E27FC236}">
                <a16:creationId xmlns:a16="http://schemas.microsoft.com/office/drawing/2014/main" id="{4F8AF61C-7D28-42B2-ACF6-315921987DFD}"/>
              </a:ext>
            </a:extLst>
          </p:cNvPr>
          <p:cNvSpPr txBox="1">
            <a:spLocks/>
          </p:cNvSpPr>
          <p:nvPr/>
        </p:nvSpPr>
        <p:spPr>
          <a:xfrm>
            <a:off x="4510088" y="50085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defPPr>
              <a:defRPr lang="en-US"/>
            </a:defPPr>
            <a:lvl1pPr algn="ctr" rtl="0" eaLnBrk="0" fontAlgn="base" hangingPunct="0">
              <a:lnSpc>
                <a:spcPts val="1200"/>
              </a:lnSpc>
              <a:spcBef>
                <a:spcPct val="0"/>
              </a:spcBef>
              <a:spcAft>
                <a:spcPct val="0"/>
              </a:spcAft>
              <a:defRPr lang="en-GB" sz="900" kern="120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44320B71-EC71-4A7E-8C8A-9C555B387A1C}" type="slidenum">
              <a:rPr lang="en-GB" smtClean="0">
                <a:latin typeface="Calibri" panose="020F0502020204030204" pitchFamily="34" charset="0"/>
                <a:cs typeface="Calibri" panose="020F0502020204030204" pitchFamily="34" charset="0"/>
              </a:rPr>
              <a:pPr>
                <a:defRPr/>
              </a:pPr>
              <a:t>23</a:t>
            </a:fld>
            <a:endParaRPr lang="en-GB"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091DADB-21C6-8DA9-9F15-25938606947A}"/>
              </a:ext>
            </a:extLst>
          </p:cNvPr>
          <p:cNvSpPr txBox="1"/>
          <p:nvPr/>
        </p:nvSpPr>
        <p:spPr>
          <a:xfrm>
            <a:off x="127416" y="4961364"/>
            <a:ext cx="3124832" cy="200055"/>
          </a:xfrm>
          <a:prstGeom prst="rect">
            <a:avLst/>
          </a:prstGeom>
          <a:noFill/>
        </p:spPr>
        <p:txBody>
          <a:bodyPr wrap="square" rtlCol="0">
            <a:spAutoFit/>
          </a:bodyPr>
          <a:lstStyle/>
          <a:p>
            <a:r>
              <a:rPr lang="en-GB" sz="700" b="1" dirty="0">
                <a:latin typeface="Calibri" panose="020F0502020204030204" pitchFamily="34" charset="0"/>
                <a:cs typeface="Calibri" panose="020F0502020204030204" pitchFamily="34" charset="0"/>
              </a:rPr>
              <a:t>Source</a:t>
            </a:r>
            <a:r>
              <a:rPr lang="en-GB" sz="700" dirty="0">
                <a:latin typeface="Calibri" panose="020F0502020204030204" pitchFamily="34" charset="0"/>
                <a:cs typeface="Calibri" panose="020F0502020204030204" pitchFamily="34" charset="0"/>
              </a:rPr>
              <a:t>: ECB/ESRB (2022), </a:t>
            </a:r>
            <a:r>
              <a:rPr lang="en-GB" sz="700" dirty="0">
                <a:latin typeface="Calibri" panose="020F0502020204030204" pitchFamily="34" charset="0"/>
                <a:cs typeface="Calibri" panose="020F0502020204030204" pitchFamily="34" charset="0"/>
                <a:hlinkClick r:id="rId6"/>
              </a:rPr>
              <a:t>The Macroprudential Challenge of Climate Change</a:t>
            </a:r>
            <a:r>
              <a:rPr lang="en-GB" sz="7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72138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9E6760-C16D-41D6-A882-567153AF34FE}"/>
              </a:ext>
            </a:extLst>
          </p:cNvPr>
          <p:cNvSpPr>
            <a:spLocks noGrp="1"/>
          </p:cNvSpPr>
          <p:nvPr>
            <p:ph type="sldNum" sz="quarter" idx="10"/>
          </p:nvPr>
        </p:nvSpPr>
        <p:spPr/>
        <p:txBody>
          <a:bodyPr/>
          <a:lstStyle/>
          <a:p>
            <a:pPr>
              <a:defRPr/>
            </a:pPr>
            <a:fld id="{44320B71-EC71-4A7E-8C8A-9C555B387A1C}" type="slidenum">
              <a:rPr lang="en-GB" smtClean="0">
                <a:latin typeface="Calibri" panose="020F0502020204030204" pitchFamily="34" charset="0"/>
                <a:cs typeface="Calibri" panose="020F0502020204030204" pitchFamily="34" charset="0"/>
              </a:rPr>
              <a:pPr>
                <a:defRPr/>
              </a:pPr>
              <a:t>24</a:t>
            </a:fld>
            <a:endParaRPr lang="en-GB" dirty="0">
              <a:latin typeface="Calibri" panose="020F0502020204030204" pitchFamily="34" charset="0"/>
              <a:cs typeface="Calibri" panose="020F0502020204030204" pitchFamily="34" charset="0"/>
            </a:endParaRPr>
          </a:p>
        </p:txBody>
      </p:sp>
      <p:sp>
        <p:nvSpPr>
          <p:cNvPr id="18" name="Title 2">
            <a:extLst>
              <a:ext uri="{FF2B5EF4-FFF2-40B4-BE49-F238E27FC236}">
                <a16:creationId xmlns:a16="http://schemas.microsoft.com/office/drawing/2014/main" id="{1D18A7C3-5EC3-424C-BB8E-5ABC9627A55B}"/>
              </a:ext>
            </a:extLst>
          </p:cNvPr>
          <p:cNvSpPr>
            <a:spLocks noGrp="1"/>
          </p:cNvSpPr>
          <p:nvPr>
            <p:ph type="title"/>
          </p:nvPr>
        </p:nvSpPr>
        <p:spPr>
          <a:xfrm>
            <a:off x="125837" y="132683"/>
            <a:ext cx="8463702" cy="294626"/>
          </a:xfrm>
        </p:spPr>
        <p:txBody>
          <a:bodyPr/>
          <a:lstStyle/>
          <a:p>
            <a:r>
              <a:rPr lang="en-US" sz="1600" dirty="0">
                <a:latin typeface="Calibri" panose="020F0502020204030204" pitchFamily="34" charset="0"/>
                <a:cs typeface="Calibri" panose="020F0502020204030204" pitchFamily="34" charset="0"/>
              </a:rPr>
              <a:t>Prudential policy interplay</a:t>
            </a:r>
            <a:endParaRPr lang="en-US" sz="1600" i="1"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911947D-97F9-4157-8992-49B4C14E8934}"/>
              </a:ext>
            </a:extLst>
          </p:cNvPr>
          <p:cNvPicPr>
            <a:picLocks noChangeAspect="1"/>
          </p:cNvPicPr>
          <p:nvPr/>
        </p:nvPicPr>
        <p:blipFill>
          <a:blip r:embed="rId3"/>
          <a:stretch>
            <a:fillRect/>
          </a:stretch>
        </p:blipFill>
        <p:spPr>
          <a:xfrm>
            <a:off x="1081928" y="694067"/>
            <a:ext cx="6319777" cy="3755366"/>
          </a:xfrm>
          <a:prstGeom prst="rect">
            <a:avLst/>
          </a:prstGeom>
        </p:spPr>
      </p:pic>
      <p:sp>
        <p:nvSpPr>
          <p:cNvPr id="5" name="Rectangle 4">
            <a:extLst>
              <a:ext uri="{FF2B5EF4-FFF2-40B4-BE49-F238E27FC236}">
                <a16:creationId xmlns:a16="http://schemas.microsoft.com/office/drawing/2014/main" id="{E49AF171-D635-4D93-9830-69A1E70C8761}"/>
              </a:ext>
            </a:extLst>
          </p:cNvPr>
          <p:cNvSpPr/>
          <p:nvPr/>
        </p:nvSpPr>
        <p:spPr>
          <a:xfrm>
            <a:off x="99668" y="4685038"/>
            <a:ext cx="3198167" cy="307777"/>
          </a:xfrm>
          <a:prstGeom prst="rect">
            <a:avLst/>
          </a:prstGeom>
        </p:spPr>
        <p:txBody>
          <a:bodyPr wrap="square">
            <a:spAutoFit/>
          </a:bodyPr>
          <a:lstStyle/>
          <a:p>
            <a:pPr>
              <a:spcAft>
                <a:spcPts val="0"/>
              </a:spcAft>
              <a:defRPr/>
            </a:pPr>
            <a:r>
              <a:rPr lang="en-US" sz="700" dirty="0">
                <a:latin typeface="Calibri" panose="020F0502020204030204" pitchFamily="34" charset="0"/>
              </a:rPr>
              <a:t>Source: </a:t>
            </a:r>
            <a:r>
              <a:rPr lang="en-GB" sz="700" i="1" dirty="0">
                <a:solidFill>
                  <a:srgbClr val="003299"/>
                </a:solidFill>
                <a:latin typeface="Calibri" panose="020F0502020204030204" pitchFamily="34" charset="0"/>
                <a:hlinkClick r:id="rId4"/>
              </a:rPr>
              <a:t>The macroprudential challenge of climate change</a:t>
            </a:r>
            <a:r>
              <a:rPr lang="en-US" sz="700" i="1" dirty="0">
                <a:solidFill>
                  <a:srgbClr val="003299"/>
                </a:solidFill>
                <a:latin typeface="Calibri" panose="020F0502020204030204" pitchFamily="34" charset="0"/>
              </a:rPr>
              <a:t> </a:t>
            </a:r>
          </a:p>
          <a:p>
            <a:pPr>
              <a:spcAft>
                <a:spcPts val="0"/>
              </a:spcAft>
              <a:defRPr/>
            </a:pPr>
            <a:r>
              <a:rPr lang="en-US" sz="700" dirty="0">
                <a:latin typeface="Calibri" panose="020F0502020204030204" pitchFamily="34" charset="0"/>
              </a:rPr>
              <a:t>Note: </a:t>
            </a:r>
            <a:r>
              <a:rPr lang="en-GB" sz="700" dirty="0">
                <a:latin typeface="Calibri" panose="020F0502020204030204" pitchFamily="34" charset="0"/>
              </a:rPr>
              <a:t>This figure is for illustration purposes and not meant to be comprehensive</a:t>
            </a:r>
            <a:r>
              <a:rPr lang="en-US" sz="700" dirty="0">
                <a:latin typeface="Calibri" panose="020F0502020204030204" pitchFamily="34" charset="0"/>
              </a:rPr>
              <a:t> </a:t>
            </a:r>
            <a:endParaRPr lang="en-US" sz="700" dirty="0">
              <a:solidFill>
                <a:srgbClr val="003299"/>
              </a:solidFill>
              <a:latin typeface="Calibri" panose="020F0502020204030204" pitchFamily="34" charset="0"/>
            </a:endParaRPr>
          </a:p>
        </p:txBody>
      </p:sp>
    </p:spTree>
    <p:extLst>
      <p:ext uri="{BB962C8B-B14F-4D97-AF65-F5344CB8AC3E}">
        <p14:creationId xmlns:p14="http://schemas.microsoft.com/office/powerpoint/2010/main" val="3018037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2"/>
          <p:cNvSpPr>
            <a:spLocks noGrp="1"/>
          </p:cNvSpPr>
          <p:nvPr>
            <p:ph type="sldNum" sz="quarter" idx="17"/>
          </p:nvPr>
        </p:nvSpPr>
        <p:spPr bwMode="auto">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D2B33CD1-6432-40ED-B5F2-3E6438483F98}" type="slidenum">
              <a:rPr altLang="en-US" sz="900" smtClean="0">
                <a:solidFill>
                  <a:schemeClr val="bg1"/>
                </a:solidFill>
                <a:ea typeface="ヒラギノ角ゴ Pro W3"/>
                <a:cs typeface="ヒラギノ角ゴ Pro W3"/>
              </a:rPr>
              <a:pPr eaLnBrk="1" hangingPunct="1">
                <a:lnSpc>
                  <a:spcPct val="100000"/>
                </a:lnSpc>
                <a:spcBef>
                  <a:spcPct val="0"/>
                </a:spcBef>
                <a:buClrTx/>
              </a:pPr>
              <a:t>25</a:t>
            </a:fld>
            <a:endParaRPr altLang="en-US" sz="900" dirty="0">
              <a:solidFill>
                <a:schemeClr val="bg1"/>
              </a:solidFill>
              <a:ea typeface="ヒラギノ角ゴ Pro W3"/>
              <a:cs typeface="ヒラギノ角ゴ Pro W3"/>
            </a:endParaRPr>
          </a:p>
        </p:txBody>
      </p:sp>
      <p:sp>
        <p:nvSpPr>
          <p:cNvPr id="6" name="Text Placeholder 9">
            <a:extLst>
              <a:ext uri="{FF2B5EF4-FFF2-40B4-BE49-F238E27FC236}">
                <a16:creationId xmlns:a16="http://schemas.microsoft.com/office/drawing/2014/main" id="{AE93D527-BF98-4D54-B74D-003979A8640C}"/>
              </a:ext>
            </a:extLst>
          </p:cNvPr>
          <p:cNvSpPr txBox="1">
            <a:spLocks/>
          </p:cNvSpPr>
          <p:nvPr/>
        </p:nvSpPr>
        <p:spPr bwMode="auto">
          <a:xfrm>
            <a:off x="4291683" y="1867535"/>
            <a:ext cx="4709442" cy="2688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1" fontAlgn="base" hangingPunct="1">
              <a:spcBef>
                <a:spcPct val="30000"/>
              </a:spcBef>
              <a:spcAft>
                <a:spcPct val="0"/>
              </a:spcAft>
              <a:buClr>
                <a:schemeClr val="tx2"/>
              </a:buClr>
              <a:defRPr lang="en-US" sz="3200" kern="1200" smtClean="0">
                <a:solidFill>
                  <a:schemeClr val="bg1"/>
                </a:solidFill>
                <a:latin typeface="+mn-lt"/>
                <a:ea typeface="+mj-ea"/>
                <a:cs typeface="+mj-cs"/>
              </a:defRPr>
            </a:lvl1pPr>
            <a:lvl2pPr marL="298450" algn="l" rtl="0" eaLnBrk="1" fontAlgn="base" hangingPunct="1">
              <a:spcBef>
                <a:spcPct val="0"/>
              </a:spcBef>
              <a:spcAft>
                <a:spcPct val="0"/>
              </a:spcAft>
              <a:defRPr lang="en-US" smtClean="0">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a:spcBef>
                <a:spcPts val="1200"/>
              </a:spcBef>
            </a:pPr>
            <a:r>
              <a:rPr lang="en-GB" sz="2200" dirty="0">
                <a:solidFill>
                  <a:schemeClr val="bg2">
                    <a:lumMod val="75000"/>
                  </a:schemeClr>
                </a:solidFill>
                <a:latin typeface="Calibri" panose="020F0502020204030204" pitchFamily="34" charset="0"/>
                <a:cs typeface="Arial" pitchFamily="34" charset="0"/>
              </a:rPr>
              <a:t>1 | Background</a:t>
            </a:r>
          </a:p>
          <a:p>
            <a:pPr>
              <a:spcBef>
                <a:spcPts val="1200"/>
              </a:spcBef>
            </a:pPr>
            <a:r>
              <a:rPr lang="en-GB" sz="2200" dirty="0">
                <a:solidFill>
                  <a:schemeClr val="bg2">
                    <a:lumMod val="75000"/>
                  </a:schemeClr>
                </a:solidFill>
                <a:latin typeface="Calibri" panose="020F0502020204030204" pitchFamily="34" charset="0"/>
                <a:cs typeface="Arial" pitchFamily="34" charset="0"/>
              </a:rPr>
              <a:t>2 | Distribution of financial risk</a:t>
            </a:r>
          </a:p>
          <a:p>
            <a:pPr>
              <a:spcBef>
                <a:spcPts val="1200"/>
              </a:spcBef>
            </a:pPr>
            <a:r>
              <a:rPr lang="en-GB" sz="2200" dirty="0">
                <a:solidFill>
                  <a:schemeClr val="bg2">
                    <a:lumMod val="75000"/>
                  </a:schemeClr>
                </a:solidFill>
                <a:latin typeface="Calibri" panose="020F0502020204030204" pitchFamily="34" charset="0"/>
                <a:cs typeface="Arial" pitchFamily="34" charset="0"/>
              </a:rPr>
              <a:t>3 | Evolution of financial risk</a:t>
            </a:r>
          </a:p>
          <a:p>
            <a:pPr>
              <a:spcBef>
                <a:spcPts val="1200"/>
              </a:spcBef>
            </a:pPr>
            <a:r>
              <a:rPr lang="en-GB" sz="2200" dirty="0">
                <a:solidFill>
                  <a:schemeClr val="bg2">
                    <a:lumMod val="75000"/>
                  </a:schemeClr>
                </a:solidFill>
                <a:latin typeface="Calibri" panose="020F0502020204030204" pitchFamily="34" charset="0"/>
                <a:cs typeface="Arial" pitchFamily="34" charset="0"/>
              </a:rPr>
              <a:t>4 | Systemic amplifiers</a:t>
            </a:r>
          </a:p>
          <a:p>
            <a:pPr>
              <a:spcBef>
                <a:spcPts val="1200"/>
              </a:spcBef>
            </a:pPr>
            <a:r>
              <a:rPr lang="en-GB" sz="2200" dirty="0">
                <a:solidFill>
                  <a:schemeClr val="bg2">
                    <a:lumMod val="75000"/>
                  </a:schemeClr>
                </a:solidFill>
                <a:latin typeface="Calibri" panose="020F0502020204030204" pitchFamily="34" charset="0"/>
                <a:cs typeface="Arial" pitchFamily="34" charset="0"/>
              </a:rPr>
              <a:t>5 | Macroprudential considerations</a:t>
            </a:r>
          </a:p>
          <a:p>
            <a:pPr>
              <a:spcBef>
                <a:spcPts val="1200"/>
              </a:spcBef>
            </a:pPr>
            <a:r>
              <a:rPr lang="en-GB" sz="2200" dirty="0">
                <a:latin typeface="Calibri" panose="020F0502020204030204" pitchFamily="34" charset="0"/>
                <a:cs typeface="Arial" pitchFamily="34" charset="0"/>
              </a:rPr>
              <a:t>6 | Summary</a:t>
            </a:r>
          </a:p>
        </p:txBody>
      </p:sp>
      <p:sp>
        <p:nvSpPr>
          <p:cNvPr id="7" name="Title 2">
            <a:extLst>
              <a:ext uri="{FF2B5EF4-FFF2-40B4-BE49-F238E27FC236}">
                <a16:creationId xmlns:a16="http://schemas.microsoft.com/office/drawing/2014/main" id="{1E96B2B1-0934-4A9F-BD29-E5F0089371E7}"/>
              </a:ext>
            </a:extLst>
          </p:cNvPr>
          <p:cNvSpPr txBox="1">
            <a:spLocks/>
          </p:cNvSpPr>
          <p:nvPr/>
        </p:nvSpPr>
        <p:spPr>
          <a:xfrm>
            <a:off x="278504" y="150685"/>
            <a:ext cx="8648749" cy="294626"/>
          </a:xfrm>
          <a:prstGeom prst="rect">
            <a:avLst/>
          </a:prstGeom>
        </p:spPr>
        <p:txBody>
          <a:bodyPr vert="horz"/>
          <a:lst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r>
              <a:rPr lang="en-GB" sz="1600" kern="0" dirty="0">
                <a:solidFill>
                  <a:schemeClr val="accent6">
                    <a:lumMod val="50000"/>
                  </a:schemeClr>
                </a:solidFill>
                <a:latin typeface="Calibri" panose="020F0502020204030204" pitchFamily="34" charset="0"/>
                <a:cs typeface="Calibri" panose="020F0502020204030204" pitchFamily="34" charset="0"/>
              </a:rPr>
              <a:t>Outline</a:t>
            </a:r>
            <a:endParaRPr lang="en-GB" sz="16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1082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a:xfrm>
            <a:off x="4357690" y="4848387"/>
            <a:ext cx="414337" cy="138112"/>
          </a:xfrm>
        </p:spPr>
        <p:txBody>
          <a:bodyPr/>
          <a:lstStyle/>
          <a:p>
            <a:pPr>
              <a:defRPr/>
            </a:pPr>
            <a:fld id="{CED5559E-0307-471C-AB66-918D7FEFC43D}" type="slidenum">
              <a:rPr lang="en-GB" smtClean="0">
                <a:latin typeface="Calibri" panose="020F0502020204030204" pitchFamily="34" charset="0"/>
              </a:rPr>
              <a:pPr>
                <a:defRPr/>
              </a:pPr>
              <a:t>26</a:t>
            </a:fld>
            <a:endParaRPr lang="en-GB">
              <a:latin typeface="Calibri" panose="020F0502020204030204" pitchFamily="34" charset="0"/>
            </a:endParaRPr>
          </a:p>
        </p:txBody>
      </p:sp>
      <p:sp>
        <p:nvSpPr>
          <p:cNvPr id="7" name="Rectangle 6"/>
          <p:cNvSpPr/>
          <p:nvPr/>
        </p:nvSpPr>
        <p:spPr>
          <a:xfrm>
            <a:off x="395684" y="2949792"/>
            <a:ext cx="7632700" cy="800219"/>
          </a:xfrm>
          <a:prstGeom prst="rect">
            <a:avLst/>
          </a:prstGeom>
        </p:spPr>
        <p:txBody>
          <a:bodyPr>
            <a:spAutoFit/>
          </a:bodyPr>
          <a:lstStyle/>
          <a:p>
            <a:pPr marL="285750" indent="-285750">
              <a:spcAft>
                <a:spcPts val="1200"/>
              </a:spcAft>
              <a:buFont typeface="Arial" panose="020B0604020202020204" pitchFamily="34" charset="0"/>
              <a:buChar char="•"/>
              <a:defRPr/>
            </a:pPr>
            <a:endParaRPr lang="en-US" b="1" dirty="0">
              <a:solidFill>
                <a:srgbClr val="003299"/>
              </a:solidFill>
              <a:latin typeface="Calibri" panose="020F0502020204030204" pitchFamily="34" charset="0"/>
            </a:endParaRPr>
          </a:p>
          <a:p>
            <a:pPr marL="285750" indent="-285750">
              <a:spcAft>
                <a:spcPts val="0"/>
              </a:spcAft>
              <a:buFont typeface="Arial" panose="020B0604020202020204" pitchFamily="34" charset="0"/>
              <a:buChar char="•"/>
              <a:defRPr/>
            </a:pPr>
            <a:endParaRPr lang="en-US" dirty="0">
              <a:solidFill>
                <a:srgbClr val="003299"/>
              </a:solidFill>
              <a:latin typeface="Calibri" panose="020F0502020204030204" pitchFamily="34" charset="0"/>
            </a:endParaRPr>
          </a:p>
        </p:txBody>
      </p:sp>
      <p:sp>
        <p:nvSpPr>
          <p:cNvPr id="5" name="Rectangle 4">
            <a:extLst>
              <a:ext uri="{FF2B5EF4-FFF2-40B4-BE49-F238E27FC236}">
                <a16:creationId xmlns:a16="http://schemas.microsoft.com/office/drawing/2014/main" id="{2E5A4854-86D7-452C-97DB-76AE60F47679}"/>
              </a:ext>
            </a:extLst>
          </p:cNvPr>
          <p:cNvSpPr/>
          <p:nvPr/>
        </p:nvSpPr>
        <p:spPr>
          <a:xfrm>
            <a:off x="262890" y="1204394"/>
            <a:ext cx="8628821" cy="3693319"/>
          </a:xfrm>
          <a:prstGeom prst="rect">
            <a:avLst/>
          </a:prstGeom>
        </p:spPr>
        <p:txBody>
          <a:bodyPr wrap="square">
            <a:spAutoFit/>
          </a:bodyPr>
          <a:lstStyle/>
          <a:p>
            <a:pPr marL="66675" lvl="1"/>
            <a:r>
              <a:rPr lang="en-GB" b="1" dirty="0">
                <a:solidFill>
                  <a:schemeClr val="tx2"/>
                </a:solidFill>
                <a:latin typeface="Calibri" panose="020F0502020204030204" pitchFamily="34" charset="0"/>
              </a:rPr>
              <a:t>Climate shocks can embed systemic risk (cross section and time series dimensions)</a:t>
            </a:r>
          </a:p>
          <a:p>
            <a:pPr marL="809625" lvl="2" indent="-285750">
              <a:buFont typeface="Arial" panose="020B0604020202020204" pitchFamily="34" charset="0"/>
              <a:buChar char="•"/>
            </a:pPr>
            <a:r>
              <a:rPr lang="en-GB" sz="1500" dirty="0">
                <a:solidFill>
                  <a:schemeClr val="tx2"/>
                </a:solidFill>
                <a:latin typeface="Calibri" panose="020F0502020204030204" pitchFamily="34" charset="0"/>
              </a:rPr>
              <a:t>Concentrated financial exposures to climate change at regional, sectoral, and firm level</a:t>
            </a:r>
          </a:p>
          <a:p>
            <a:pPr marL="809625" lvl="2" indent="-285750">
              <a:buFont typeface="Arial" panose="020B0604020202020204" pitchFamily="34" charset="0"/>
              <a:buChar char="•"/>
            </a:pPr>
            <a:r>
              <a:rPr lang="en-GB" sz="1500" dirty="0">
                <a:solidFill>
                  <a:schemeClr val="tx2"/>
                </a:solidFill>
                <a:latin typeface="Calibri" panose="020F0502020204030204" pitchFamily="34" charset="0"/>
              </a:rPr>
              <a:t>The path to reduced climate risk may be bumpy, with near term </a:t>
            </a:r>
            <a:r>
              <a:rPr lang="en-GB" sz="1500" dirty="0" err="1">
                <a:solidFill>
                  <a:schemeClr val="tx2"/>
                </a:solidFill>
                <a:latin typeface="Calibri" panose="020F0502020204030204" pitchFamily="34" charset="0"/>
              </a:rPr>
              <a:t>tradeoffs</a:t>
            </a:r>
            <a:r>
              <a:rPr lang="en-GB" sz="1500" dirty="0">
                <a:solidFill>
                  <a:schemeClr val="tx2"/>
                </a:solidFill>
                <a:latin typeface="Calibri" panose="020F0502020204030204" pitchFamily="34" charset="0"/>
              </a:rPr>
              <a:t> inherent to climate risk benefits from action which only accrue with time, and strong distributional forces at play</a:t>
            </a:r>
          </a:p>
          <a:p>
            <a:pPr marL="809625" lvl="2" indent="-285750">
              <a:buFont typeface="Arial" panose="020B0604020202020204" pitchFamily="34" charset="0"/>
              <a:buChar char="•"/>
            </a:pPr>
            <a:r>
              <a:rPr lang="en-GB" sz="1500" dirty="0">
                <a:solidFill>
                  <a:schemeClr val="tx2"/>
                </a:solidFill>
                <a:latin typeface="Calibri" panose="020F0502020204030204" pitchFamily="34" charset="0"/>
              </a:rPr>
              <a:t>Systemic amplification channels include contagion, spillovers and risk transfer</a:t>
            </a:r>
          </a:p>
          <a:p>
            <a:pPr marL="352425" lvl="1" indent="-285750">
              <a:buFont typeface="Arial" panose="020B0604020202020204" pitchFamily="34" charset="0"/>
              <a:buChar char="•"/>
            </a:pPr>
            <a:endParaRPr lang="en-GB" dirty="0">
              <a:solidFill>
                <a:schemeClr val="tx2"/>
              </a:solidFill>
              <a:latin typeface="Calibri" panose="020F0502020204030204" pitchFamily="34" charset="0"/>
            </a:endParaRPr>
          </a:p>
          <a:p>
            <a:pPr marL="66675" lvl="1"/>
            <a:r>
              <a:rPr lang="en-GB" b="1" dirty="0">
                <a:solidFill>
                  <a:schemeClr val="tx2"/>
                </a:solidFill>
                <a:latin typeface="Calibri" panose="020F0502020204030204" pitchFamily="34" charset="0"/>
              </a:rPr>
              <a:t>Macroprudential policies can address these systemic aspects of climate risk</a:t>
            </a:r>
          </a:p>
          <a:p>
            <a:pPr marL="809625" lvl="2" indent="-285750">
              <a:buFont typeface="Arial" panose="020B0604020202020204" pitchFamily="34" charset="0"/>
              <a:buChar char="•"/>
            </a:pPr>
            <a:r>
              <a:rPr lang="en-GB" sz="1500" dirty="0">
                <a:solidFill>
                  <a:schemeClr val="tx2"/>
                </a:solidFill>
                <a:latin typeface="Calibri" panose="020F0502020204030204" pitchFamily="34" charset="0"/>
              </a:rPr>
              <a:t>Make system less prone to climate-related risks or increasing loss-absorbing capacity</a:t>
            </a:r>
          </a:p>
          <a:p>
            <a:pPr marL="809625" lvl="2" indent="-285750">
              <a:buFont typeface="Arial" panose="020B0604020202020204" pitchFamily="34" charset="0"/>
              <a:buChar char="•"/>
            </a:pPr>
            <a:r>
              <a:rPr lang="en-GB" sz="1500" dirty="0">
                <a:solidFill>
                  <a:schemeClr val="tx2"/>
                </a:solidFill>
                <a:latin typeface="Calibri" panose="020F0502020204030204" pitchFamily="34" charset="0"/>
              </a:rPr>
              <a:t>Have a system-wide perspective, this preventing the migration of risks, and complementing microprudential efforts </a:t>
            </a:r>
          </a:p>
          <a:p>
            <a:pPr marL="809625" lvl="2" indent="-285750">
              <a:buFont typeface="Arial" panose="020B0604020202020204" pitchFamily="34" charset="0"/>
              <a:buChar char="•"/>
            </a:pPr>
            <a:r>
              <a:rPr lang="en-GB" sz="1500" dirty="0">
                <a:solidFill>
                  <a:schemeClr val="tx2"/>
                </a:solidFill>
                <a:latin typeface="Calibri" panose="020F0502020204030204" pitchFamily="34" charset="0"/>
              </a:rPr>
              <a:t>Depend on, and interact with, a broader set of policies aimed at adapting to climate change and limiting its impacts</a:t>
            </a:r>
          </a:p>
          <a:p>
            <a:pPr marL="809625" lvl="2" indent="-285750">
              <a:buFont typeface="Arial" panose="020B0604020202020204" pitchFamily="34" charset="0"/>
              <a:buChar char="•"/>
            </a:pPr>
            <a:endParaRPr lang="en-GB" sz="1500" dirty="0">
              <a:solidFill>
                <a:schemeClr val="tx2"/>
              </a:solidFill>
              <a:latin typeface="Calibri" panose="020F0502020204030204" pitchFamily="34" charset="0"/>
            </a:endParaRPr>
          </a:p>
          <a:p>
            <a:pPr marL="809625" lvl="2" indent="-285750">
              <a:buFont typeface="Arial" panose="020B0604020202020204" pitchFamily="34" charset="0"/>
              <a:buChar char="•"/>
            </a:pPr>
            <a:endParaRPr lang="en-GB" sz="1500" dirty="0">
              <a:solidFill>
                <a:schemeClr val="tx2"/>
              </a:solidFill>
              <a:latin typeface="Calibri" panose="020F0502020204030204" pitchFamily="34" charset="0"/>
            </a:endParaRPr>
          </a:p>
          <a:p>
            <a:pPr marL="285750" indent="-285750">
              <a:buFont typeface="Arial" panose="020B0604020202020204" pitchFamily="34" charset="0"/>
              <a:buChar char="•"/>
            </a:pPr>
            <a:endParaRPr lang="en-GB" sz="1500" dirty="0"/>
          </a:p>
        </p:txBody>
      </p:sp>
      <p:sp>
        <p:nvSpPr>
          <p:cNvPr id="9" name="Rectangle 2">
            <a:extLst>
              <a:ext uri="{FF2B5EF4-FFF2-40B4-BE49-F238E27FC236}">
                <a16:creationId xmlns:a16="http://schemas.microsoft.com/office/drawing/2014/main" id="{A2BFC613-8FD5-4DD8-A217-F7F65CE9B30C}"/>
              </a:ext>
            </a:extLst>
          </p:cNvPr>
          <p:cNvSpPr>
            <a:spLocks noChangeArrowheads="1"/>
          </p:cNvSpPr>
          <p:nvPr/>
        </p:nvSpPr>
        <p:spPr bwMode="auto">
          <a:xfrm>
            <a:off x="179512" y="133287"/>
            <a:ext cx="8712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None/>
            </a:pPr>
            <a:r>
              <a:rPr lang="en-GB" sz="1600" dirty="0">
                <a:solidFill>
                  <a:schemeClr val="tx2"/>
                </a:solidFill>
                <a:latin typeface="Calibri" panose="020F0502020204030204" pitchFamily="34" charset="0"/>
              </a:rPr>
              <a:t>Conclusions</a:t>
            </a:r>
          </a:p>
        </p:txBody>
      </p:sp>
    </p:spTree>
    <p:extLst>
      <p:ext uri="{BB962C8B-B14F-4D97-AF65-F5344CB8AC3E}">
        <p14:creationId xmlns:p14="http://schemas.microsoft.com/office/powerpoint/2010/main" val="1061537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a:xfrm>
            <a:off x="4350284" y="3510051"/>
            <a:ext cx="414337" cy="138112"/>
          </a:xfrm>
        </p:spPr>
        <p:txBody>
          <a:bodyPr/>
          <a:lstStyle/>
          <a:p>
            <a:pPr>
              <a:defRPr/>
            </a:pPr>
            <a:fld id="{DB5476AD-9A67-42C5-B7C2-0410DC71F413}" type="slidenum">
              <a:rPr lang="en-GB" smtClean="0">
                <a:latin typeface="Calibri" panose="020F0502020204030204" pitchFamily="34" charset="0"/>
              </a:rPr>
              <a:pPr>
                <a:defRPr/>
              </a:pPr>
              <a:t>3</a:t>
            </a:fld>
            <a:endParaRPr lang="en-GB" dirty="0">
              <a:latin typeface="Calibri" panose="020F0502020204030204" pitchFamily="34" charset="0"/>
            </a:endParaRPr>
          </a:p>
        </p:txBody>
      </p:sp>
      <p:sp>
        <p:nvSpPr>
          <p:cNvPr id="8" name="Rectangle 7"/>
          <p:cNvSpPr/>
          <p:nvPr/>
        </p:nvSpPr>
        <p:spPr bwMode="auto">
          <a:xfrm>
            <a:off x="7444957" y="2904509"/>
            <a:ext cx="138564" cy="276999"/>
          </a:xfrm>
          <a:prstGeom prst="rect">
            <a:avLst/>
          </a:prstGeom>
          <a:solidFill>
            <a:schemeClr val="bg1"/>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spAutoFit/>
          </a:bodyPr>
          <a:lstStyle/>
          <a:p>
            <a:pPr defTabSz="685800" eaLnBrk="0" hangingPunct="0">
              <a:spcBef>
                <a:spcPct val="50000"/>
              </a:spcBef>
            </a:pPr>
            <a:endParaRPr lang="en-GB" sz="1350">
              <a:latin typeface="Calibri" panose="020F0502020204030204" pitchFamily="34" charset="0"/>
              <a:ea typeface="ヒラギノ角ゴ Pro W3" pitchFamily="-64" charset="-128"/>
            </a:endParaRPr>
          </a:p>
        </p:txBody>
      </p:sp>
      <p:sp>
        <p:nvSpPr>
          <p:cNvPr id="2" name="Rectangle 1"/>
          <p:cNvSpPr/>
          <p:nvPr/>
        </p:nvSpPr>
        <p:spPr bwMode="auto">
          <a:xfrm>
            <a:off x="1445896" y="1157590"/>
            <a:ext cx="138564" cy="27699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spAutoFit/>
          </a:bodyPr>
          <a:lstStyle/>
          <a:p>
            <a:pPr defTabSz="685800" eaLnBrk="0" hangingPunct="0">
              <a:spcBef>
                <a:spcPct val="50000"/>
              </a:spcBef>
            </a:pPr>
            <a:endParaRPr lang="en-GB" sz="1350">
              <a:latin typeface="Calibri" panose="020F0502020204030204" pitchFamily="34" charset="0"/>
              <a:ea typeface="ヒラギノ角ゴ Pro W3" pitchFamily="-64" charset="-128"/>
            </a:endParaRPr>
          </a:p>
        </p:txBody>
      </p:sp>
      <p:sp>
        <p:nvSpPr>
          <p:cNvPr id="17" name="Text Placeholder 8">
            <a:extLst>
              <a:ext uri="{FF2B5EF4-FFF2-40B4-BE49-F238E27FC236}">
                <a16:creationId xmlns:a16="http://schemas.microsoft.com/office/drawing/2014/main" id="{098E3689-704C-4F4E-BC83-45F72DB5753B}"/>
              </a:ext>
            </a:extLst>
          </p:cNvPr>
          <p:cNvSpPr txBox="1">
            <a:spLocks/>
          </p:cNvSpPr>
          <p:nvPr/>
        </p:nvSpPr>
        <p:spPr>
          <a:xfrm>
            <a:off x="166688" y="185342"/>
            <a:ext cx="8863012" cy="270272"/>
          </a:xfrm>
          <a:prstGeom prst="rect">
            <a:avLst/>
          </a:prstGeom>
        </p:spPr>
        <p:txBody>
          <a:bodyPr/>
          <a:lst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a:defRPr/>
            </a:pPr>
            <a:r>
              <a:rPr lang="en-GB" sz="1600" kern="0" dirty="0">
                <a:solidFill>
                  <a:schemeClr val="tx2"/>
                </a:solidFill>
                <a:latin typeface="Calibri" panose="020F0502020204030204" pitchFamily="34" charset="0"/>
                <a:cs typeface="Calibri" panose="020F0502020204030204" pitchFamily="34" charset="0"/>
              </a:rPr>
              <a:t>Climate shocks on the horizon, one way or another</a:t>
            </a:r>
            <a:endParaRPr lang="en-GB" sz="1600" i="1" kern="0" dirty="0">
              <a:solidFill>
                <a:schemeClr val="tx2"/>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78843CDB-4233-4000-89BD-AB08F67F6AEC}"/>
              </a:ext>
            </a:extLst>
          </p:cNvPr>
          <p:cNvSpPr txBox="1"/>
          <p:nvPr/>
        </p:nvSpPr>
        <p:spPr>
          <a:xfrm rot="16200000">
            <a:off x="5945975" y="2606781"/>
            <a:ext cx="833883" cy="215444"/>
          </a:xfrm>
          <a:prstGeom prst="rect">
            <a:avLst/>
          </a:prstGeom>
          <a:noFill/>
        </p:spPr>
        <p:txBody>
          <a:bodyPr wrap="none" rtlCol="0">
            <a:spAutoFit/>
          </a:bodyPr>
          <a:lstStyle/>
          <a:p>
            <a:r>
              <a:rPr lang="en-GB" sz="800" b="1" dirty="0">
                <a:solidFill>
                  <a:schemeClr val="bg1"/>
                </a:solidFill>
                <a:latin typeface="Calibri" panose="020F0502020204030204" pitchFamily="34" charset="0"/>
              </a:rPr>
              <a:t>Transition risks</a:t>
            </a:r>
          </a:p>
        </p:txBody>
      </p:sp>
      <p:sp>
        <p:nvSpPr>
          <p:cNvPr id="11" name="Slide Number Placeholder 5">
            <a:extLst>
              <a:ext uri="{FF2B5EF4-FFF2-40B4-BE49-F238E27FC236}">
                <a16:creationId xmlns:a16="http://schemas.microsoft.com/office/drawing/2014/main" id="{6AB4D5F7-B81B-4604-AA79-32B1778EFA03}"/>
              </a:ext>
            </a:extLst>
          </p:cNvPr>
          <p:cNvSpPr txBox="1">
            <a:spLocks/>
          </p:cNvSpPr>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defPPr>
              <a:defRPr lang="en-US"/>
            </a:defPPr>
            <a:lvl1pPr algn="ctr" rtl="0" eaLnBrk="0" fontAlgn="base" hangingPunct="0">
              <a:lnSpc>
                <a:spcPts val="1200"/>
              </a:lnSpc>
              <a:spcBef>
                <a:spcPct val="0"/>
              </a:spcBef>
              <a:spcAft>
                <a:spcPct val="0"/>
              </a:spcAft>
              <a:defRPr lang="en-GB" sz="900" kern="120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DB5476AD-9A67-42C5-B7C2-0410DC71F413}" type="slidenum">
              <a:rPr lang="en-GB" smtClean="0">
                <a:latin typeface="Calibri" panose="020F0502020204030204" pitchFamily="34" charset="0"/>
              </a:rPr>
              <a:pPr>
                <a:defRPr/>
              </a:pPr>
              <a:t>3</a:t>
            </a:fld>
            <a:endParaRPr lang="en-GB" dirty="0">
              <a:latin typeface="Calibri" panose="020F0502020204030204" pitchFamily="34" charset="0"/>
            </a:endParaRPr>
          </a:p>
        </p:txBody>
      </p:sp>
      <p:sp>
        <p:nvSpPr>
          <p:cNvPr id="10" name="Text Placeholder 8">
            <a:extLst>
              <a:ext uri="{FF2B5EF4-FFF2-40B4-BE49-F238E27FC236}">
                <a16:creationId xmlns:a16="http://schemas.microsoft.com/office/drawing/2014/main" id="{2F55D911-89DA-4787-815E-3A86BB0C511B}"/>
              </a:ext>
            </a:extLst>
          </p:cNvPr>
          <p:cNvSpPr txBox="1">
            <a:spLocks/>
          </p:cNvSpPr>
          <p:nvPr/>
        </p:nvSpPr>
        <p:spPr bwMode="auto">
          <a:xfrm>
            <a:off x="77896" y="1079421"/>
            <a:ext cx="4350174" cy="416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marL="317500" lvl="2">
              <a:spcBef>
                <a:spcPts val="0"/>
              </a:spcBef>
              <a:spcAft>
                <a:spcPts val="0"/>
              </a:spcAft>
              <a:buClr>
                <a:schemeClr val="tx2"/>
              </a:buClr>
            </a:pPr>
            <a:r>
              <a:rPr lang="en-GB" sz="1200" b="1" kern="0" dirty="0">
                <a:solidFill>
                  <a:srgbClr val="003299"/>
                </a:solidFill>
                <a:latin typeface="Calibri" panose="020F0502020204030204" pitchFamily="34" charset="0"/>
              </a:rPr>
              <a:t>Projections for carbon emissions &amp; warming</a:t>
            </a:r>
          </a:p>
          <a:p>
            <a:pPr marL="317500" lvl="2">
              <a:spcBef>
                <a:spcPts val="0"/>
              </a:spcBef>
              <a:spcAft>
                <a:spcPts val="0"/>
              </a:spcAft>
              <a:buClr>
                <a:schemeClr val="tx2"/>
              </a:buClr>
            </a:pPr>
            <a:r>
              <a:rPr lang="en-GB" sz="1000" kern="0" dirty="0">
                <a:solidFill>
                  <a:srgbClr val="003299"/>
                </a:solidFill>
                <a:latin typeface="Calibri" panose="020F0502020204030204" pitchFamily="34" charset="0"/>
              </a:rPr>
              <a:t>(Emissions in </a:t>
            </a:r>
            <a:r>
              <a:rPr lang="en-GB" sz="1000" kern="0" dirty="0" err="1">
                <a:solidFill>
                  <a:srgbClr val="003299"/>
                </a:solidFill>
                <a:latin typeface="Calibri" panose="020F0502020204030204" pitchFamily="34" charset="0"/>
              </a:rPr>
              <a:t>gigatonnes</a:t>
            </a:r>
            <a:r>
              <a:rPr lang="en-GB" sz="1000" kern="0" dirty="0">
                <a:solidFill>
                  <a:srgbClr val="003299"/>
                </a:solidFill>
                <a:latin typeface="Calibri" panose="020F0502020204030204" pitchFamily="34" charset="0"/>
              </a:rPr>
              <a:t> of CO2 per year)</a:t>
            </a:r>
          </a:p>
        </p:txBody>
      </p:sp>
      <p:sp>
        <p:nvSpPr>
          <p:cNvPr id="12" name="Text Placeholder 8">
            <a:extLst>
              <a:ext uri="{FF2B5EF4-FFF2-40B4-BE49-F238E27FC236}">
                <a16:creationId xmlns:a16="http://schemas.microsoft.com/office/drawing/2014/main" id="{874FA158-6CE8-4A70-B4FA-CA9CE2932C51}"/>
              </a:ext>
            </a:extLst>
          </p:cNvPr>
          <p:cNvSpPr txBox="1">
            <a:spLocks/>
          </p:cNvSpPr>
          <p:nvPr/>
        </p:nvSpPr>
        <p:spPr bwMode="auto">
          <a:xfrm>
            <a:off x="311110" y="4035086"/>
            <a:ext cx="2342369" cy="359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marL="0" lvl="2">
              <a:spcBef>
                <a:spcPts val="600"/>
              </a:spcBef>
              <a:spcAft>
                <a:spcPts val="1200"/>
              </a:spcAft>
              <a:buClr>
                <a:schemeClr val="tx2"/>
              </a:buClr>
            </a:pPr>
            <a:r>
              <a:rPr lang="en-GB" sz="1000" kern="0" dirty="0">
                <a:latin typeface="Calibri" panose="020F0502020204030204" pitchFamily="34" charset="0"/>
              </a:rPr>
              <a:t>Source: Climate Action Tracker</a:t>
            </a:r>
          </a:p>
          <a:p>
            <a:pPr marL="0" lvl="2">
              <a:spcBef>
                <a:spcPts val="600"/>
              </a:spcBef>
              <a:spcAft>
                <a:spcPts val="1200"/>
              </a:spcAft>
              <a:buClr>
                <a:schemeClr val="tx2"/>
              </a:buClr>
            </a:pPr>
            <a:endParaRPr lang="en-GB" sz="1000" kern="0" dirty="0">
              <a:latin typeface="Calibri" panose="020F0502020204030204" pitchFamily="34" charset="0"/>
            </a:endParaRPr>
          </a:p>
        </p:txBody>
      </p:sp>
      <p:pic>
        <p:nvPicPr>
          <p:cNvPr id="13" name="Picture 12">
            <a:extLst>
              <a:ext uri="{FF2B5EF4-FFF2-40B4-BE49-F238E27FC236}">
                <a16:creationId xmlns:a16="http://schemas.microsoft.com/office/drawing/2014/main" id="{542045A6-5A0F-410B-8BE0-D5E306567613}"/>
              </a:ext>
            </a:extLst>
          </p:cNvPr>
          <p:cNvPicPr>
            <a:picLocks noChangeAspect="1"/>
          </p:cNvPicPr>
          <p:nvPr/>
        </p:nvPicPr>
        <p:blipFill rotWithShape="1">
          <a:blip r:embed="rId3">
            <a:extLst>
              <a:ext uri="{28A0092B-C50C-407E-A947-70E740481C1C}">
                <a14:useLocalDpi xmlns:a14="http://schemas.microsoft.com/office/drawing/2010/main" val="0"/>
              </a:ext>
            </a:extLst>
          </a:blip>
          <a:srcRect l="-7" r="33114"/>
          <a:stretch/>
        </p:blipFill>
        <p:spPr>
          <a:xfrm>
            <a:off x="143391" y="1554130"/>
            <a:ext cx="3911485" cy="2362582"/>
          </a:xfrm>
          <a:prstGeom prst="rect">
            <a:avLst/>
          </a:prstGeom>
        </p:spPr>
      </p:pic>
      <p:sp>
        <p:nvSpPr>
          <p:cNvPr id="14" name="Rectangle 13">
            <a:extLst>
              <a:ext uri="{FF2B5EF4-FFF2-40B4-BE49-F238E27FC236}">
                <a16:creationId xmlns:a16="http://schemas.microsoft.com/office/drawing/2014/main" id="{8BB13B86-1B08-47BF-B931-DE05F5391754}"/>
              </a:ext>
            </a:extLst>
          </p:cNvPr>
          <p:cNvSpPr/>
          <p:nvPr/>
        </p:nvSpPr>
        <p:spPr bwMode="auto">
          <a:xfrm>
            <a:off x="1535649" y="2703019"/>
            <a:ext cx="1111463" cy="3474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pic>
        <p:nvPicPr>
          <p:cNvPr id="15" name="Picture 14" descr="Chart, histogram&#10;&#10;Description automatically generated">
            <a:extLst>
              <a:ext uri="{FF2B5EF4-FFF2-40B4-BE49-F238E27FC236}">
                <a16:creationId xmlns:a16="http://schemas.microsoft.com/office/drawing/2014/main" id="{77B3E99A-CCEA-4C5F-91AB-361ADB77F226}"/>
              </a:ext>
            </a:extLst>
          </p:cNvPr>
          <p:cNvPicPr>
            <a:picLocks noChangeAspect="1"/>
          </p:cNvPicPr>
          <p:nvPr/>
        </p:nvPicPr>
        <p:blipFill rotWithShape="1">
          <a:blip r:embed="rId4">
            <a:extLst>
              <a:ext uri="{28A0092B-C50C-407E-A947-70E740481C1C}">
                <a14:useLocalDpi xmlns:a14="http://schemas.microsoft.com/office/drawing/2010/main" val="0"/>
              </a:ext>
            </a:extLst>
          </a:blip>
          <a:srcRect t="7693" b="-6764"/>
          <a:stretch/>
        </p:blipFill>
        <p:spPr>
          <a:xfrm>
            <a:off x="5200456" y="1296089"/>
            <a:ext cx="3865648" cy="2960331"/>
          </a:xfrm>
          <a:prstGeom prst="rect">
            <a:avLst/>
          </a:prstGeom>
        </p:spPr>
      </p:pic>
      <p:sp>
        <p:nvSpPr>
          <p:cNvPr id="16" name="Text Placeholder 8">
            <a:extLst>
              <a:ext uri="{FF2B5EF4-FFF2-40B4-BE49-F238E27FC236}">
                <a16:creationId xmlns:a16="http://schemas.microsoft.com/office/drawing/2014/main" id="{D9F48005-8BD3-4DDF-8311-39173D58B7AE}"/>
              </a:ext>
            </a:extLst>
          </p:cNvPr>
          <p:cNvSpPr txBox="1">
            <a:spLocks/>
          </p:cNvSpPr>
          <p:nvPr/>
        </p:nvSpPr>
        <p:spPr bwMode="auto">
          <a:xfrm>
            <a:off x="5153174" y="4117920"/>
            <a:ext cx="4336266"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marL="0" lvl="2">
              <a:spcBef>
                <a:spcPts val="600"/>
              </a:spcBef>
              <a:spcAft>
                <a:spcPts val="1200"/>
              </a:spcAft>
              <a:buClr>
                <a:schemeClr val="tx2"/>
              </a:buClr>
            </a:pPr>
            <a:r>
              <a:rPr lang="en-GB" sz="1000" kern="0" dirty="0">
                <a:latin typeface="Calibri" panose="020F0502020204030204" pitchFamily="34" charset="0"/>
              </a:rPr>
              <a:t>Source: Bolton, P., </a:t>
            </a:r>
            <a:r>
              <a:rPr lang="en-GB" sz="1000" kern="0" dirty="0" err="1">
                <a:latin typeface="Calibri" panose="020F0502020204030204" pitchFamily="34" charset="0"/>
              </a:rPr>
              <a:t>Kacperczyk</a:t>
            </a:r>
            <a:r>
              <a:rPr lang="en-GB" sz="1000" kern="0" dirty="0">
                <a:latin typeface="Calibri" panose="020F0502020204030204" pitchFamily="34" charset="0"/>
              </a:rPr>
              <a:t>, M., and </a:t>
            </a:r>
            <a:r>
              <a:rPr lang="en-GB" sz="1000" kern="0" dirty="0" err="1">
                <a:latin typeface="Calibri" panose="020F0502020204030204" pitchFamily="34" charset="0"/>
              </a:rPr>
              <a:t>Samama</a:t>
            </a:r>
            <a:r>
              <a:rPr lang="en-GB" sz="1000" kern="0" dirty="0">
                <a:latin typeface="Calibri" panose="020F0502020204030204" pitchFamily="34" charset="0"/>
              </a:rPr>
              <a:t>, F. (2022). Net-zero carbon portfolio alignment. SSRN Mimeo, see </a:t>
            </a:r>
            <a:r>
              <a:rPr lang="en-GB" sz="1000" kern="0" dirty="0">
                <a:latin typeface="Calibri" panose="020F0502020204030204" pitchFamily="34" charset="0"/>
                <a:hlinkClick r:id="rId5"/>
              </a:rPr>
              <a:t>https://ssrn.com/abstract=3922686</a:t>
            </a:r>
            <a:r>
              <a:rPr lang="en-GB" sz="1000" kern="0" dirty="0">
                <a:latin typeface="Calibri" panose="020F0502020204030204" pitchFamily="34" charset="0"/>
              </a:rPr>
              <a:t> </a:t>
            </a:r>
          </a:p>
          <a:p>
            <a:pPr marL="0" lvl="2">
              <a:spcBef>
                <a:spcPts val="600"/>
              </a:spcBef>
              <a:spcAft>
                <a:spcPts val="1200"/>
              </a:spcAft>
              <a:buClr>
                <a:schemeClr val="tx2"/>
              </a:buClr>
            </a:pPr>
            <a:endParaRPr lang="en-GB" sz="1000" kern="0" dirty="0">
              <a:latin typeface="Calibri" panose="020F0502020204030204" pitchFamily="34" charset="0"/>
            </a:endParaRPr>
          </a:p>
          <a:p>
            <a:pPr marL="0" lvl="2">
              <a:spcBef>
                <a:spcPts val="600"/>
              </a:spcBef>
              <a:spcAft>
                <a:spcPts val="1200"/>
              </a:spcAft>
              <a:buClr>
                <a:schemeClr val="tx2"/>
              </a:buClr>
            </a:pPr>
            <a:endParaRPr lang="en-GB" sz="1000" kern="0" dirty="0">
              <a:latin typeface="Calibri" panose="020F0502020204030204" pitchFamily="34" charset="0"/>
            </a:endParaRPr>
          </a:p>
        </p:txBody>
      </p:sp>
      <p:sp>
        <p:nvSpPr>
          <p:cNvPr id="18" name="Text Placeholder 8">
            <a:extLst>
              <a:ext uri="{FF2B5EF4-FFF2-40B4-BE49-F238E27FC236}">
                <a16:creationId xmlns:a16="http://schemas.microsoft.com/office/drawing/2014/main" id="{2B73DCEE-1021-43A6-8AFE-9DA4CCD23815}"/>
              </a:ext>
            </a:extLst>
          </p:cNvPr>
          <p:cNvSpPr txBox="1">
            <a:spLocks/>
          </p:cNvSpPr>
          <p:nvPr/>
        </p:nvSpPr>
        <p:spPr bwMode="auto">
          <a:xfrm>
            <a:off x="4923611" y="1065319"/>
            <a:ext cx="4350174" cy="416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marL="317500" lvl="2">
              <a:spcBef>
                <a:spcPts val="0"/>
              </a:spcBef>
              <a:spcAft>
                <a:spcPts val="0"/>
              </a:spcAft>
              <a:buClr>
                <a:schemeClr val="tx2"/>
              </a:buClr>
            </a:pPr>
            <a:r>
              <a:rPr lang="en-GB" sz="1200" b="1" kern="0" dirty="0">
                <a:solidFill>
                  <a:srgbClr val="003299"/>
                </a:solidFill>
                <a:latin typeface="Calibri" panose="020F0502020204030204" pitchFamily="34" charset="0"/>
              </a:rPr>
              <a:t>Required decarbonisation rates depend on entry point</a:t>
            </a:r>
          </a:p>
        </p:txBody>
      </p:sp>
      <p:pic>
        <p:nvPicPr>
          <p:cNvPr id="19" name="Picture 18">
            <a:extLst>
              <a:ext uri="{FF2B5EF4-FFF2-40B4-BE49-F238E27FC236}">
                <a16:creationId xmlns:a16="http://schemas.microsoft.com/office/drawing/2014/main" id="{99A274DF-9B83-4E00-B350-AA289E23F5E9}"/>
              </a:ext>
            </a:extLst>
          </p:cNvPr>
          <p:cNvPicPr>
            <a:picLocks noChangeAspect="1"/>
          </p:cNvPicPr>
          <p:nvPr/>
        </p:nvPicPr>
        <p:blipFill rotWithShape="1">
          <a:blip r:embed="rId3">
            <a:extLst>
              <a:ext uri="{28A0092B-C50C-407E-A947-70E740481C1C}">
                <a14:useLocalDpi xmlns:a14="http://schemas.microsoft.com/office/drawing/2010/main" val="0"/>
              </a:ext>
            </a:extLst>
          </a:blip>
          <a:srcRect l="90421" t="27403" r="354" b="4089"/>
          <a:stretch/>
        </p:blipFill>
        <p:spPr>
          <a:xfrm>
            <a:off x="4054876" y="1972149"/>
            <a:ext cx="644136" cy="1932405"/>
          </a:xfrm>
          <a:prstGeom prst="rect">
            <a:avLst/>
          </a:prstGeom>
        </p:spPr>
      </p:pic>
      <p:cxnSp>
        <p:nvCxnSpPr>
          <p:cNvPr id="4" name="Straight Connector 3">
            <a:extLst>
              <a:ext uri="{FF2B5EF4-FFF2-40B4-BE49-F238E27FC236}">
                <a16:creationId xmlns:a16="http://schemas.microsoft.com/office/drawing/2014/main" id="{FEA0634F-7396-4AEF-8489-3451C74E3EAE}"/>
              </a:ext>
            </a:extLst>
          </p:cNvPr>
          <p:cNvCxnSpPr/>
          <p:nvPr/>
        </p:nvCxnSpPr>
        <p:spPr bwMode="auto">
          <a:xfrm>
            <a:off x="4923611" y="762000"/>
            <a:ext cx="0" cy="3596020"/>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0" name="Rectangle 19">
            <a:extLst>
              <a:ext uri="{FF2B5EF4-FFF2-40B4-BE49-F238E27FC236}">
                <a16:creationId xmlns:a16="http://schemas.microsoft.com/office/drawing/2014/main" id="{789DD088-2047-48CE-9A8C-EC796F330BE6}"/>
              </a:ext>
            </a:extLst>
          </p:cNvPr>
          <p:cNvSpPr/>
          <p:nvPr/>
        </p:nvSpPr>
        <p:spPr bwMode="auto">
          <a:xfrm>
            <a:off x="524628" y="3342503"/>
            <a:ext cx="676242" cy="3474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Tree>
    <p:extLst>
      <p:ext uri="{BB962C8B-B14F-4D97-AF65-F5344CB8AC3E}">
        <p14:creationId xmlns:p14="http://schemas.microsoft.com/office/powerpoint/2010/main" val="109255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2"/>
          <p:cNvSpPr>
            <a:spLocks noGrp="1"/>
          </p:cNvSpPr>
          <p:nvPr>
            <p:ph type="sldNum" sz="quarter" idx="17"/>
          </p:nvPr>
        </p:nvSpPr>
        <p:spPr bwMode="auto">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D2B33CD1-6432-40ED-B5F2-3E6438483F98}" type="slidenum">
              <a:rPr altLang="en-US" sz="900" smtClean="0">
                <a:solidFill>
                  <a:schemeClr val="bg1"/>
                </a:solidFill>
                <a:ea typeface="ヒラギノ角ゴ Pro W3"/>
                <a:cs typeface="ヒラギノ角ゴ Pro W3"/>
              </a:rPr>
              <a:pPr eaLnBrk="1" hangingPunct="1">
                <a:lnSpc>
                  <a:spcPct val="100000"/>
                </a:lnSpc>
                <a:spcBef>
                  <a:spcPct val="0"/>
                </a:spcBef>
                <a:buClrTx/>
              </a:pPr>
              <a:t>4</a:t>
            </a:fld>
            <a:endParaRPr altLang="en-US" sz="900">
              <a:solidFill>
                <a:schemeClr val="bg1"/>
              </a:solidFill>
              <a:ea typeface="ヒラギノ角ゴ Pro W3"/>
              <a:cs typeface="ヒラギノ角ゴ Pro W3"/>
            </a:endParaRPr>
          </a:p>
        </p:txBody>
      </p:sp>
      <p:sp>
        <p:nvSpPr>
          <p:cNvPr id="6" name="Text Placeholder 9">
            <a:extLst>
              <a:ext uri="{FF2B5EF4-FFF2-40B4-BE49-F238E27FC236}">
                <a16:creationId xmlns:a16="http://schemas.microsoft.com/office/drawing/2014/main" id="{AE93D527-BF98-4D54-B74D-003979A8640C}"/>
              </a:ext>
            </a:extLst>
          </p:cNvPr>
          <p:cNvSpPr txBox="1">
            <a:spLocks/>
          </p:cNvSpPr>
          <p:nvPr/>
        </p:nvSpPr>
        <p:spPr bwMode="auto">
          <a:xfrm>
            <a:off x="4291683" y="1857375"/>
            <a:ext cx="4709442" cy="2688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1" fontAlgn="base" hangingPunct="1">
              <a:spcBef>
                <a:spcPct val="30000"/>
              </a:spcBef>
              <a:spcAft>
                <a:spcPct val="0"/>
              </a:spcAft>
              <a:buClr>
                <a:schemeClr val="tx2"/>
              </a:buClr>
              <a:defRPr lang="en-US" sz="3200" kern="1200" smtClean="0">
                <a:solidFill>
                  <a:schemeClr val="bg1"/>
                </a:solidFill>
                <a:latin typeface="+mn-lt"/>
                <a:ea typeface="+mj-ea"/>
                <a:cs typeface="+mj-cs"/>
              </a:defRPr>
            </a:lvl1pPr>
            <a:lvl2pPr marL="298450" algn="l" rtl="0" eaLnBrk="1" fontAlgn="base" hangingPunct="1">
              <a:spcBef>
                <a:spcPct val="0"/>
              </a:spcBef>
              <a:spcAft>
                <a:spcPct val="0"/>
              </a:spcAft>
              <a:defRPr lang="en-US" smtClean="0">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a:spcBef>
                <a:spcPts val="1200"/>
              </a:spcBef>
            </a:pPr>
            <a:r>
              <a:rPr lang="en-GB" sz="2200" dirty="0">
                <a:solidFill>
                  <a:schemeClr val="bg2">
                    <a:lumMod val="75000"/>
                  </a:schemeClr>
                </a:solidFill>
                <a:latin typeface="Calibri" panose="020F0502020204030204" pitchFamily="34" charset="0"/>
                <a:cs typeface="Arial" pitchFamily="34" charset="0"/>
              </a:rPr>
              <a:t>1 | Background</a:t>
            </a:r>
          </a:p>
          <a:p>
            <a:pPr>
              <a:spcBef>
                <a:spcPts val="1200"/>
              </a:spcBef>
            </a:pPr>
            <a:r>
              <a:rPr lang="en-GB" sz="2200" dirty="0">
                <a:latin typeface="Calibri" panose="020F0502020204030204" pitchFamily="34" charset="0"/>
                <a:cs typeface="Arial" pitchFamily="34" charset="0"/>
              </a:rPr>
              <a:t>2</a:t>
            </a:r>
            <a:r>
              <a:rPr lang="en-GB" sz="2200" dirty="0">
                <a:solidFill>
                  <a:schemeClr val="bg2">
                    <a:lumMod val="75000"/>
                  </a:schemeClr>
                </a:solidFill>
                <a:latin typeface="Calibri" panose="020F0502020204030204" pitchFamily="34" charset="0"/>
                <a:cs typeface="Arial" pitchFamily="34" charset="0"/>
              </a:rPr>
              <a:t> </a:t>
            </a:r>
            <a:r>
              <a:rPr lang="en-GB" sz="2200" dirty="0">
                <a:latin typeface="Calibri" panose="020F0502020204030204" pitchFamily="34" charset="0"/>
                <a:cs typeface="Arial" pitchFamily="34" charset="0"/>
              </a:rPr>
              <a:t>|</a:t>
            </a:r>
            <a:r>
              <a:rPr lang="en-GB" sz="2200" dirty="0">
                <a:solidFill>
                  <a:schemeClr val="bg2">
                    <a:lumMod val="75000"/>
                  </a:schemeClr>
                </a:solidFill>
                <a:latin typeface="Calibri" panose="020F0502020204030204" pitchFamily="34" charset="0"/>
                <a:cs typeface="Arial" pitchFamily="34" charset="0"/>
              </a:rPr>
              <a:t> </a:t>
            </a:r>
            <a:r>
              <a:rPr lang="en-GB" sz="2200" dirty="0">
                <a:latin typeface="Calibri" panose="020F0502020204030204" pitchFamily="34" charset="0"/>
                <a:cs typeface="Arial" pitchFamily="34" charset="0"/>
              </a:rPr>
              <a:t>Distribution of financial risk</a:t>
            </a:r>
          </a:p>
          <a:p>
            <a:pPr>
              <a:spcBef>
                <a:spcPts val="1200"/>
              </a:spcBef>
            </a:pPr>
            <a:r>
              <a:rPr lang="en-GB" sz="2200" dirty="0">
                <a:solidFill>
                  <a:schemeClr val="bg2">
                    <a:lumMod val="75000"/>
                  </a:schemeClr>
                </a:solidFill>
                <a:latin typeface="Calibri" panose="020F0502020204030204" pitchFamily="34" charset="0"/>
                <a:cs typeface="Arial" pitchFamily="34" charset="0"/>
              </a:rPr>
              <a:t>3 | Evolution of financial risk</a:t>
            </a:r>
          </a:p>
          <a:p>
            <a:pPr>
              <a:spcBef>
                <a:spcPts val="1200"/>
              </a:spcBef>
            </a:pPr>
            <a:r>
              <a:rPr lang="en-GB" sz="2200" dirty="0">
                <a:solidFill>
                  <a:schemeClr val="bg2">
                    <a:lumMod val="75000"/>
                  </a:schemeClr>
                </a:solidFill>
                <a:latin typeface="Calibri" panose="020F0502020204030204" pitchFamily="34" charset="0"/>
                <a:cs typeface="Arial" pitchFamily="34" charset="0"/>
              </a:rPr>
              <a:t>4 | Systemic amplifiers</a:t>
            </a:r>
          </a:p>
          <a:p>
            <a:pPr>
              <a:spcBef>
                <a:spcPts val="1200"/>
              </a:spcBef>
            </a:pPr>
            <a:r>
              <a:rPr lang="en-GB" sz="2200" dirty="0">
                <a:solidFill>
                  <a:schemeClr val="bg2">
                    <a:lumMod val="75000"/>
                  </a:schemeClr>
                </a:solidFill>
                <a:latin typeface="Calibri" panose="020F0502020204030204" pitchFamily="34" charset="0"/>
                <a:cs typeface="Arial" pitchFamily="34" charset="0"/>
              </a:rPr>
              <a:t>5 | Macroprudential considerations</a:t>
            </a:r>
          </a:p>
          <a:p>
            <a:pPr>
              <a:spcBef>
                <a:spcPts val="1200"/>
              </a:spcBef>
            </a:pPr>
            <a:r>
              <a:rPr lang="en-GB" sz="2200" dirty="0">
                <a:solidFill>
                  <a:schemeClr val="bg2">
                    <a:lumMod val="75000"/>
                  </a:schemeClr>
                </a:solidFill>
                <a:latin typeface="Calibri" panose="020F0502020204030204" pitchFamily="34" charset="0"/>
                <a:cs typeface="Arial" pitchFamily="34" charset="0"/>
              </a:rPr>
              <a:t>6 | Summary</a:t>
            </a:r>
          </a:p>
        </p:txBody>
      </p:sp>
      <p:sp>
        <p:nvSpPr>
          <p:cNvPr id="7" name="Title 2">
            <a:extLst>
              <a:ext uri="{FF2B5EF4-FFF2-40B4-BE49-F238E27FC236}">
                <a16:creationId xmlns:a16="http://schemas.microsoft.com/office/drawing/2014/main" id="{1E96B2B1-0934-4A9F-BD29-E5F0089371E7}"/>
              </a:ext>
            </a:extLst>
          </p:cNvPr>
          <p:cNvSpPr txBox="1">
            <a:spLocks/>
          </p:cNvSpPr>
          <p:nvPr/>
        </p:nvSpPr>
        <p:spPr>
          <a:xfrm>
            <a:off x="278504" y="150685"/>
            <a:ext cx="8648749" cy="294626"/>
          </a:xfrm>
          <a:prstGeom prst="rect">
            <a:avLst/>
          </a:prstGeom>
        </p:spPr>
        <p:txBody>
          <a:bodyPr vert="horz"/>
          <a:lst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r>
              <a:rPr lang="en-GB" sz="1600" kern="0" dirty="0">
                <a:solidFill>
                  <a:schemeClr val="accent6">
                    <a:lumMod val="50000"/>
                  </a:schemeClr>
                </a:solidFill>
                <a:latin typeface="Calibri" panose="020F0502020204030204" pitchFamily="34" charset="0"/>
                <a:cs typeface="Calibri" panose="020F0502020204030204" pitchFamily="34" charset="0"/>
              </a:rPr>
              <a:t>Outline</a:t>
            </a:r>
            <a:endParaRPr lang="en-GB" sz="16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2722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9E6760-C16D-41D6-A882-567153AF34FE}"/>
              </a:ext>
            </a:extLst>
          </p:cNvPr>
          <p:cNvSpPr>
            <a:spLocks noGrp="1"/>
          </p:cNvSpPr>
          <p:nvPr>
            <p:ph type="sldNum" sz="quarter" idx="10"/>
          </p:nvPr>
        </p:nvSpPr>
        <p:spPr/>
        <p:txBody>
          <a:bodyPr/>
          <a:lstStyle/>
          <a:p>
            <a:pPr>
              <a:defRPr/>
            </a:pPr>
            <a:fld id="{44320B71-EC71-4A7E-8C8A-9C555B387A1C}" type="slidenum">
              <a:rPr lang="en-GB" smtClean="0">
                <a:latin typeface="Calibri" panose="020F0502020204030204" pitchFamily="34" charset="0"/>
                <a:cs typeface="Calibri" panose="020F0502020204030204" pitchFamily="34" charset="0"/>
              </a:rPr>
              <a:pPr>
                <a:defRPr/>
              </a:pPr>
              <a:t>5</a:t>
            </a:fld>
            <a:endParaRPr lang="en-GB" dirty="0">
              <a:latin typeface="Calibri" panose="020F0502020204030204" pitchFamily="34" charset="0"/>
              <a:cs typeface="Calibri" panose="020F0502020204030204" pitchFamily="34" charset="0"/>
            </a:endParaRPr>
          </a:p>
        </p:txBody>
      </p:sp>
      <p:sp>
        <p:nvSpPr>
          <p:cNvPr id="32" name="Title 2">
            <a:extLst>
              <a:ext uri="{FF2B5EF4-FFF2-40B4-BE49-F238E27FC236}">
                <a16:creationId xmlns:a16="http://schemas.microsoft.com/office/drawing/2014/main" id="{0174DFE7-7012-417C-9E82-DDB1A2229C32}"/>
              </a:ext>
            </a:extLst>
          </p:cNvPr>
          <p:cNvSpPr>
            <a:spLocks noGrp="1"/>
          </p:cNvSpPr>
          <p:nvPr>
            <p:ph type="title"/>
          </p:nvPr>
        </p:nvSpPr>
        <p:spPr>
          <a:xfrm>
            <a:off x="259904" y="87950"/>
            <a:ext cx="8581390" cy="295275"/>
          </a:xfrm>
        </p:spPr>
        <p:txBody>
          <a:bodyPr/>
          <a:lstStyle/>
          <a:p>
            <a:r>
              <a:rPr lang="en-GB" sz="1600" dirty="0">
                <a:latin typeface="Calibri" panose="020F0502020204030204" pitchFamily="34" charset="0"/>
                <a:cs typeface="Calibri" panose="020F0502020204030204" pitchFamily="34" charset="0"/>
              </a:rPr>
              <a:t>Toward a surveillance framework</a:t>
            </a:r>
            <a:endParaRPr lang="en-GB" sz="1600" i="1" dirty="0">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6DA00FCB-B40F-484F-B8FF-B844DBF735E6}"/>
              </a:ext>
            </a:extLst>
          </p:cNvPr>
          <p:cNvSpPr/>
          <p:nvPr/>
        </p:nvSpPr>
        <p:spPr bwMode="auto">
          <a:xfrm>
            <a:off x="5070657" y="921316"/>
            <a:ext cx="3924000" cy="1152000"/>
          </a:xfrm>
          <a:prstGeom prst="roundRect">
            <a:avLst/>
          </a:prstGeom>
          <a:gradFill>
            <a:gsLst>
              <a:gs pos="0">
                <a:schemeClr val="tx2">
                  <a:lumMod val="60000"/>
                  <a:lumOff val="40000"/>
                </a:schemeClr>
              </a:gs>
              <a:gs pos="30000">
                <a:schemeClr val="tx2">
                  <a:lumMod val="40000"/>
                  <a:lumOff val="60000"/>
                </a:schemeClr>
              </a:gs>
              <a:gs pos="100000">
                <a:schemeClr val="tx2">
                  <a:lumMod val="20000"/>
                  <a:lumOff val="8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8000" tIns="0" rIns="108000" bIns="0" numCol="1" rtlCol="0" anchor="ctr" anchorCtr="0" compatLnSpc="1">
            <a:prstTxWarp prst="textNoShape">
              <a:avLst/>
            </a:prstTxWarp>
            <a:noAutofit/>
          </a:bodyPr>
          <a:lstStyle/>
          <a:p>
            <a:pPr marL="198755" indent="-198755">
              <a:lnSpc>
                <a:spcPct val="107000"/>
              </a:lnSpc>
              <a:spcAft>
                <a:spcPts val="0"/>
              </a:spcAft>
            </a:pPr>
            <a:r>
              <a:rPr lang="en-US" sz="1400" b="1" dirty="0">
                <a:solidFill>
                  <a:schemeClr val="tx1"/>
                </a:solidFill>
                <a:latin typeface="Calibri" panose="020F0502020204030204" pitchFamily="34" charset="0"/>
                <a:cs typeface="Calibri" panose="020F0502020204030204" pitchFamily="34" charset="0"/>
              </a:rPr>
              <a:t>Transition</a:t>
            </a:r>
            <a:r>
              <a:rPr lang="en-US" sz="1400" dirty="0">
                <a:solidFill>
                  <a:schemeClr val="tx1"/>
                </a:solidFill>
                <a:latin typeface="Calibri" panose="020F0502020204030204" pitchFamily="34" charset="0"/>
                <a:cs typeface="Calibri" panose="020F0502020204030204" pitchFamily="34" charset="0"/>
              </a:rPr>
              <a:t>: </a:t>
            </a:r>
            <a:r>
              <a:rPr lang="en-US" sz="1200" dirty="0">
                <a:solidFill>
                  <a:schemeClr val="tx1"/>
                </a:solidFill>
                <a:latin typeface="Calibri" panose="020F0502020204030204" pitchFamily="34" charset="0"/>
                <a:cs typeface="Calibri" panose="020F0502020204030204" pitchFamily="34" charset="0"/>
              </a:rPr>
              <a:t>Impact on profits &amp; costs,</a:t>
            </a:r>
            <a:br>
              <a:rPr lang="en-US" sz="1200" dirty="0">
                <a:solidFill>
                  <a:schemeClr val="tx1"/>
                </a:solidFill>
                <a:latin typeface="Calibri" panose="020F0502020204030204" pitchFamily="34" charset="0"/>
                <a:cs typeface="Calibri" panose="020F0502020204030204" pitchFamily="34" charset="0"/>
              </a:rPr>
            </a:br>
            <a:r>
              <a:rPr lang="en-US" sz="1200" dirty="0">
                <a:solidFill>
                  <a:schemeClr val="tx1"/>
                </a:solidFill>
                <a:latin typeface="Calibri" panose="020F0502020204030204" pitchFamily="34" charset="0"/>
                <a:cs typeface="Calibri" panose="020F0502020204030204" pitchFamily="34" charset="0"/>
              </a:rPr>
              <a:t>technological obsolescence, risk perceptions</a:t>
            </a:r>
            <a:endParaRPr lang="en-GB" sz="1400" dirty="0">
              <a:solidFill>
                <a:schemeClr val="tx1"/>
              </a:solidFill>
              <a:latin typeface="Calibri" panose="020F0502020204030204" pitchFamily="34" charset="0"/>
              <a:cs typeface="Calibri" panose="020F0502020204030204" pitchFamily="34" charset="0"/>
            </a:endParaRPr>
          </a:p>
          <a:p>
            <a:pPr marL="198755" indent="-198755">
              <a:lnSpc>
                <a:spcPct val="107000"/>
              </a:lnSpc>
              <a:spcAft>
                <a:spcPts val="0"/>
              </a:spcAft>
            </a:pPr>
            <a:r>
              <a:rPr lang="en-US" sz="1400" b="1" dirty="0">
                <a:solidFill>
                  <a:schemeClr val="tx1"/>
                </a:solidFill>
                <a:latin typeface="Calibri" panose="020F0502020204030204" pitchFamily="34" charset="0"/>
                <a:cs typeface="Calibri" panose="020F0502020204030204" pitchFamily="34" charset="0"/>
              </a:rPr>
              <a:t>Physical</a:t>
            </a:r>
            <a:r>
              <a:rPr lang="en-US" sz="1400" dirty="0">
                <a:solidFill>
                  <a:schemeClr val="tx1"/>
                </a:solidFill>
                <a:latin typeface="Calibri" panose="020F0502020204030204" pitchFamily="34" charset="0"/>
                <a:cs typeface="Calibri" panose="020F0502020204030204" pitchFamily="34" charset="0"/>
              </a:rPr>
              <a:t>: </a:t>
            </a:r>
            <a:r>
              <a:rPr lang="en-US" sz="1200" dirty="0">
                <a:solidFill>
                  <a:schemeClr val="tx1"/>
                </a:solidFill>
                <a:latin typeface="Calibri" panose="020F0502020204030204" pitchFamily="34" charset="0"/>
                <a:cs typeface="Calibri" panose="020F0502020204030204" pitchFamily="34" charset="0"/>
              </a:rPr>
              <a:t>Asset damages, insurance costs, production disruption</a:t>
            </a:r>
            <a:endParaRPr lang="en-GB"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26E884E9-B16F-40F7-B336-320DBE40ADA5}"/>
              </a:ext>
            </a:extLst>
          </p:cNvPr>
          <p:cNvSpPr/>
          <p:nvPr/>
        </p:nvSpPr>
        <p:spPr>
          <a:xfrm rot="16200000">
            <a:off x="13251" y="1376547"/>
            <a:ext cx="1333621" cy="307777"/>
          </a:xfrm>
          <a:prstGeom prst="rect">
            <a:avLst/>
          </a:prstGeom>
        </p:spPr>
        <p:txBody>
          <a:bodyPr wrap="square">
            <a:spAutoFit/>
          </a:bodyPr>
          <a:lstStyle/>
          <a:p>
            <a:pPr algn="ctr"/>
            <a:r>
              <a:rPr lang="en-US" sz="1400" dirty="0">
                <a:latin typeface="Calibri" panose="020F0502020204030204" pitchFamily="34" charset="0"/>
                <a:cs typeface="Calibri" panose="020F0502020204030204" pitchFamily="34" charset="0"/>
              </a:rPr>
              <a:t>Non-financial</a:t>
            </a:r>
            <a:endParaRPr lang="en-GB" sz="1400" dirty="0">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8720C126-6B3C-47FF-A66D-91CF2467E879}"/>
              </a:ext>
            </a:extLst>
          </p:cNvPr>
          <p:cNvSpPr/>
          <p:nvPr/>
        </p:nvSpPr>
        <p:spPr bwMode="auto">
          <a:xfrm>
            <a:off x="891101" y="921316"/>
            <a:ext cx="3924000" cy="1152000"/>
          </a:xfrm>
          <a:prstGeom prst="roundRect">
            <a:avLst/>
          </a:prstGeom>
          <a:gradFill>
            <a:gsLst>
              <a:gs pos="1000">
                <a:schemeClr val="accent6">
                  <a:lumMod val="75000"/>
                </a:schemeClr>
              </a:gs>
              <a:gs pos="47000">
                <a:schemeClr val="accent6">
                  <a:lumMod val="60000"/>
                  <a:lumOff val="40000"/>
                </a:schemeClr>
              </a:gs>
              <a:gs pos="100000">
                <a:schemeClr val="accent6">
                  <a:lumMod val="20000"/>
                  <a:lumOff val="80000"/>
                </a:schemeClr>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8000" tIns="0" rIns="108000" bIns="0" numCol="1" rtlCol="0" anchor="ctr" anchorCtr="0" compatLnSpc="1">
            <a:prstTxWarp prst="textNoShape">
              <a:avLst/>
            </a:prstTxWarp>
            <a:noAutofit/>
          </a:bodyPr>
          <a:lstStyle/>
          <a:p>
            <a:pPr>
              <a:lnSpc>
                <a:spcPct val="107000"/>
              </a:lnSpc>
              <a:spcAft>
                <a:spcPts val="0"/>
              </a:spcAft>
            </a:pPr>
            <a:r>
              <a:rPr lang="en-US" sz="1400" b="1" dirty="0">
                <a:solidFill>
                  <a:schemeClr val="tx1"/>
                </a:solidFill>
                <a:latin typeface="Calibri" panose="020F0502020204030204" pitchFamily="34" charset="0"/>
                <a:cs typeface="Calibri" panose="020F0502020204030204" pitchFamily="34" charset="0"/>
              </a:rPr>
              <a:t>Transition</a:t>
            </a:r>
            <a:r>
              <a:rPr lang="en-US" sz="1400" dirty="0">
                <a:solidFill>
                  <a:schemeClr val="tx1"/>
                </a:solidFill>
                <a:latin typeface="Calibri" panose="020F0502020204030204" pitchFamily="34" charset="0"/>
                <a:cs typeface="Calibri" panose="020F0502020204030204" pitchFamily="34" charset="0"/>
              </a:rPr>
              <a:t>: </a:t>
            </a:r>
            <a:r>
              <a:rPr lang="en-US" sz="1200" dirty="0">
                <a:solidFill>
                  <a:schemeClr val="tx1"/>
                </a:solidFill>
                <a:latin typeface="Calibri" panose="020F0502020204030204" pitchFamily="34" charset="0"/>
                <a:cs typeface="Calibri" panose="020F0502020204030204" pitchFamily="34" charset="0"/>
              </a:rPr>
              <a:t>Emissions (actual &amp; forward-looking)</a:t>
            </a:r>
            <a:br>
              <a:rPr lang="en-US" sz="1200" dirty="0">
                <a:solidFill>
                  <a:schemeClr val="tx1"/>
                </a:solidFill>
                <a:latin typeface="Calibri" panose="020F0502020204030204" pitchFamily="34" charset="0"/>
                <a:cs typeface="Calibri" panose="020F0502020204030204" pitchFamily="34" charset="0"/>
              </a:rPr>
            </a:br>
            <a:r>
              <a:rPr lang="en-US" sz="1400" b="1" dirty="0">
                <a:solidFill>
                  <a:schemeClr val="tx1"/>
                </a:solidFill>
                <a:latin typeface="Calibri" panose="020F0502020204030204" pitchFamily="34" charset="0"/>
                <a:cs typeface="Calibri" panose="020F0502020204030204" pitchFamily="34" charset="0"/>
              </a:rPr>
              <a:t>Physical</a:t>
            </a:r>
            <a:r>
              <a:rPr lang="en-US" sz="1400" dirty="0">
                <a:solidFill>
                  <a:schemeClr val="tx1"/>
                </a:solidFill>
                <a:latin typeface="Calibri" panose="020F0502020204030204" pitchFamily="34" charset="0"/>
                <a:cs typeface="Calibri" panose="020F0502020204030204" pitchFamily="34" charset="0"/>
              </a:rPr>
              <a:t>: </a:t>
            </a:r>
            <a:r>
              <a:rPr lang="en-US" sz="1200" dirty="0">
                <a:solidFill>
                  <a:schemeClr val="tx1"/>
                </a:solidFill>
                <a:latin typeface="Calibri" panose="020F0502020204030204" pitchFamily="34" charset="0"/>
                <a:cs typeface="Calibri" panose="020F0502020204030204" pitchFamily="34" charset="0"/>
              </a:rPr>
              <a:t>Climate-related hazards </a:t>
            </a:r>
            <a:br>
              <a:rPr lang="en-US" sz="1200" dirty="0">
                <a:solidFill>
                  <a:schemeClr val="tx1"/>
                </a:solidFill>
                <a:latin typeface="Calibri" panose="020F0502020204030204" pitchFamily="34" charset="0"/>
                <a:cs typeface="Calibri" panose="020F0502020204030204" pitchFamily="34" charset="0"/>
              </a:rPr>
            </a:br>
            <a:r>
              <a:rPr lang="en-US" sz="1200" dirty="0">
                <a:solidFill>
                  <a:schemeClr val="tx1"/>
                </a:solidFill>
                <a:latin typeface="Calibri" panose="020F0502020204030204" pitchFamily="34" charset="0"/>
                <a:cs typeface="Calibri" panose="020F0502020204030204" pitchFamily="34" charset="0"/>
              </a:rPr>
              <a:t>(floods, wildfires, heatwaves,…)</a:t>
            </a:r>
            <a:endParaRPr lang="en-GB"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849992A8-7E73-4E57-ACE6-7AC6EAED8465}"/>
              </a:ext>
            </a:extLst>
          </p:cNvPr>
          <p:cNvSpPr/>
          <p:nvPr/>
        </p:nvSpPr>
        <p:spPr>
          <a:xfrm>
            <a:off x="1109258" y="509474"/>
            <a:ext cx="3441341" cy="430887"/>
          </a:xfrm>
          <a:prstGeom prst="rect">
            <a:avLst/>
          </a:prstGeom>
        </p:spPr>
        <p:txBody>
          <a:bodyPr wrap="square">
            <a:spAutoFit/>
          </a:bodyPr>
          <a:lstStyle/>
          <a:p>
            <a:pPr algn="ctr"/>
            <a:r>
              <a:rPr lang="en-US" sz="2200" b="1" dirty="0">
                <a:solidFill>
                  <a:schemeClr val="accent2">
                    <a:lumMod val="60000"/>
                    <a:lumOff val="40000"/>
                  </a:schemeClr>
                </a:solidFill>
                <a:latin typeface="Calibri" panose="020F0502020204030204" pitchFamily="34" charset="0"/>
                <a:cs typeface="Calibri" panose="020F0502020204030204" pitchFamily="34" charset="0"/>
              </a:rPr>
              <a:t>Exposure dimension</a:t>
            </a:r>
            <a:endParaRPr lang="en-GB" sz="2200" b="1" dirty="0">
              <a:solidFill>
                <a:schemeClr val="accent2">
                  <a:lumMod val="60000"/>
                  <a:lumOff val="40000"/>
                </a:schemeClr>
              </a:solidFill>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25282C9A-EA3C-403C-9566-751EE83E9C14}"/>
              </a:ext>
            </a:extLst>
          </p:cNvPr>
          <p:cNvSpPr/>
          <p:nvPr/>
        </p:nvSpPr>
        <p:spPr bwMode="auto">
          <a:xfrm>
            <a:off x="891100" y="2195337"/>
            <a:ext cx="3924000" cy="1152000"/>
          </a:xfrm>
          <a:prstGeom prst="roundRect">
            <a:avLst/>
          </a:prstGeom>
          <a:gradFill>
            <a:gsLst>
              <a:gs pos="0">
                <a:schemeClr val="accent6">
                  <a:lumMod val="75000"/>
                </a:schemeClr>
              </a:gs>
              <a:gs pos="80000">
                <a:schemeClr val="accent6"/>
              </a:gs>
              <a:gs pos="100000">
                <a:schemeClr val="accent6">
                  <a:lumMod val="60000"/>
                  <a:lumOff val="40000"/>
                </a:schemeClr>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8000" tIns="0" rIns="108000" bIns="0" numCol="1" rtlCol="0" anchor="ctr" anchorCtr="0" compatLnSpc="1">
            <a:prstTxWarp prst="textNoShape">
              <a:avLst/>
            </a:prstTxWarp>
            <a:noAutofit/>
          </a:bodyPr>
          <a:lstStyle/>
          <a:p>
            <a:pPr>
              <a:lnSpc>
                <a:spcPct val="107000"/>
              </a:lnSpc>
              <a:spcAft>
                <a:spcPts val="0"/>
              </a:spcAft>
            </a:pPr>
            <a:r>
              <a:rPr lang="en-US" sz="1400" b="1" dirty="0">
                <a:solidFill>
                  <a:schemeClr val="tx1">
                    <a:lumMod val="75000"/>
                  </a:schemeClr>
                </a:solidFill>
                <a:latin typeface="Calibri" panose="020F0502020204030204" pitchFamily="34" charset="0"/>
                <a:cs typeface="Calibri" panose="020F0502020204030204" pitchFamily="34" charset="0"/>
              </a:rPr>
              <a:t>To non-financial sectors</a:t>
            </a:r>
          </a:p>
          <a:p>
            <a:pPr marL="180975" indent="-180975">
              <a:lnSpc>
                <a:spcPct val="107000"/>
              </a:lnSpc>
              <a:spcAft>
                <a:spcPts val="0"/>
              </a:spcAft>
              <a:buFont typeface="Arial" panose="020B0604020202020204" pitchFamily="34" charset="0"/>
              <a:buChar char="•"/>
            </a:pPr>
            <a:r>
              <a:rPr lang="en-US" sz="1200" dirty="0">
                <a:solidFill>
                  <a:schemeClr val="tx1">
                    <a:lumMod val="75000"/>
                  </a:schemeClr>
                </a:solidFill>
                <a:latin typeface="Calibri" panose="020F0502020204030204" pitchFamily="34" charset="0"/>
                <a:cs typeface="Calibri" panose="020F0502020204030204" pitchFamily="34" charset="0"/>
              </a:rPr>
              <a:t>credit instruments </a:t>
            </a:r>
            <a:r>
              <a:rPr lang="en-GB" sz="1200" dirty="0">
                <a:solidFill>
                  <a:schemeClr val="tx1">
                    <a:lumMod val="75000"/>
                  </a:schemeClr>
                </a:solidFill>
                <a:latin typeface="Calibri" panose="020F0502020204030204" pitchFamily="34" charset="0"/>
                <a:cs typeface="Calibri" panose="020F0502020204030204" pitchFamily="34" charset="0"/>
              </a:rPr>
              <a:t>(loans, debt sec., equity,…)</a:t>
            </a:r>
          </a:p>
          <a:p>
            <a:pPr marL="180975" indent="-180975">
              <a:lnSpc>
                <a:spcPct val="107000"/>
              </a:lnSpc>
              <a:spcAft>
                <a:spcPts val="0"/>
              </a:spcAft>
              <a:buFont typeface="Arial" panose="020B0604020202020204" pitchFamily="34" charset="0"/>
              <a:buChar char="•"/>
            </a:pPr>
            <a:r>
              <a:rPr lang="en-GB" sz="1200" dirty="0">
                <a:solidFill>
                  <a:schemeClr val="tx1">
                    <a:lumMod val="75000"/>
                  </a:schemeClr>
                </a:solidFill>
                <a:latin typeface="Calibri" panose="020F0502020204030204" pitchFamily="34" charset="0"/>
                <a:cs typeface="Calibri" panose="020F0502020204030204" pitchFamily="34" charset="0"/>
              </a:rPr>
              <a:t>contingent liabilities (insurance, derivatives)</a:t>
            </a:r>
          </a:p>
        </p:txBody>
      </p:sp>
      <p:sp>
        <p:nvSpPr>
          <p:cNvPr id="10" name="Rectangle 9">
            <a:extLst>
              <a:ext uri="{FF2B5EF4-FFF2-40B4-BE49-F238E27FC236}">
                <a16:creationId xmlns:a16="http://schemas.microsoft.com/office/drawing/2014/main" id="{469FA16A-418C-46AE-AE5A-F1A3601D69E4}"/>
              </a:ext>
            </a:extLst>
          </p:cNvPr>
          <p:cNvSpPr/>
          <p:nvPr/>
        </p:nvSpPr>
        <p:spPr>
          <a:xfrm rot="16200000">
            <a:off x="66129" y="2575178"/>
            <a:ext cx="1206169" cy="307777"/>
          </a:xfrm>
          <a:prstGeom prst="rect">
            <a:avLst/>
          </a:prstGeom>
        </p:spPr>
        <p:txBody>
          <a:bodyPr wrap="square">
            <a:spAutoFit/>
          </a:bodyPr>
          <a:lstStyle/>
          <a:p>
            <a:pPr algn="ctr"/>
            <a:r>
              <a:rPr lang="en-US" sz="1400" dirty="0">
                <a:latin typeface="Calibri" panose="020F0502020204030204" pitchFamily="34" charset="0"/>
                <a:cs typeface="Calibri" panose="020F0502020204030204" pitchFamily="34" charset="0"/>
              </a:rPr>
              <a:t>Financial</a:t>
            </a:r>
            <a:endParaRPr lang="en-GB" sz="1400" dirty="0">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D3FDBC33-45D4-41E5-874B-046AC70D7505}"/>
              </a:ext>
            </a:extLst>
          </p:cNvPr>
          <p:cNvSpPr/>
          <p:nvPr/>
        </p:nvSpPr>
        <p:spPr bwMode="auto">
          <a:xfrm>
            <a:off x="5070656" y="2199565"/>
            <a:ext cx="3924000" cy="1152000"/>
          </a:xfrm>
          <a:prstGeom prst="roundRect">
            <a:avLst/>
          </a:prstGeom>
          <a:gradFill>
            <a:gsLst>
              <a:gs pos="0">
                <a:schemeClr val="tx2">
                  <a:lumMod val="60000"/>
                  <a:lumOff val="40000"/>
                </a:schemeClr>
              </a:gs>
              <a:gs pos="78000">
                <a:schemeClr val="tx2">
                  <a:lumMod val="40000"/>
                  <a:lumOff val="60000"/>
                </a:schemeClr>
              </a:gs>
              <a:gs pos="100000">
                <a:schemeClr val="tx2">
                  <a:lumMod val="20000"/>
                  <a:lumOff val="8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8000" tIns="0" rIns="108000" bIns="0" numCol="1" rtlCol="0" anchor="ctr" anchorCtr="0" compatLnSpc="1">
            <a:prstTxWarp prst="textNoShape">
              <a:avLst/>
            </a:prstTxWarp>
            <a:noAutofit/>
          </a:bodyPr>
          <a:lstStyle/>
          <a:p>
            <a:pPr>
              <a:lnSpc>
                <a:spcPct val="107000"/>
              </a:lnSpc>
              <a:spcAft>
                <a:spcPts val="0"/>
              </a:spcAft>
            </a:pPr>
            <a:r>
              <a:rPr lang="en-US" sz="1400" b="1" dirty="0">
                <a:solidFill>
                  <a:schemeClr val="tx1">
                    <a:lumMod val="75000"/>
                  </a:schemeClr>
                </a:solidFill>
                <a:latin typeface="Calibri" panose="020F0502020204030204" pitchFamily="34" charset="0"/>
                <a:cs typeface="Calibri" panose="020F0502020204030204" pitchFamily="34" charset="0"/>
              </a:rPr>
              <a:t>Vulnerability of counterparts:</a:t>
            </a:r>
            <a:r>
              <a:rPr lang="en-US" sz="1600" b="1" dirty="0">
                <a:solidFill>
                  <a:schemeClr val="tx1">
                    <a:lumMod val="75000"/>
                  </a:schemeClr>
                </a:solidFill>
                <a:latin typeface="Calibri" panose="020F0502020204030204" pitchFamily="34" charset="0"/>
                <a:cs typeface="Calibri" panose="020F0502020204030204" pitchFamily="34" charset="0"/>
              </a:rPr>
              <a:t> </a:t>
            </a:r>
            <a:r>
              <a:rPr lang="en-US" sz="1200" dirty="0">
                <a:solidFill>
                  <a:schemeClr val="tx1">
                    <a:lumMod val="75000"/>
                  </a:schemeClr>
                </a:solidFill>
                <a:latin typeface="Calibri" panose="020F0502020204030204" pitchFamily="34" charset="0"/>
                <a:cs typeface="Calibri" panose="020F0502020204030204" pitchFamily="34" charset="0"/>
              </a:rPr>
              <a:t>indebtedness, leverage, provisions </a:t>
            </a:r>
            <a:br>
              <a:rPr lang="en-US" sz="1600" dirty="0">
                <a:solidFill>
                  <a:schemeClr val="tx1">
                    <a:lumMod val="75000"/>
                  </a:schemeClr>
                </a:solidFill>
                <a:latin typeface="Calibri" panose="020F0502020204030204" pitchFamily="34" charset="0"/>
                <a:cs typeface="Calibri" panose="020F0502020204030204" pitchFamily="34" charset="0"/>
              </a:rPr>
            </a:br>
            <a:r>
              <a:rPr lang="en-US" sz="1200" i="1" dirty="0">
                <a:solidFill>
                  <a:schemeClr val="tx1"/>
                </a:solidFill>
                <a:latin typeface="Calibri" panose="020F0502020204030204" pitchFamily="34" charset="0"/>
                <a:cs typeface="Calibri" panose="020F0502020204030204" pitchFamily="34" charset="0"/>
              </a:rPr>
              <a:t>climate-related impact on credit risk (PD, LGD), market risk (asset valuation)</a:t>
            </a:r>
            <a:endParaRPr lang="en-GB" sz="1200"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50D6987A-7B64-434E-B7A5-7785F4ACA22C}"/>
              </a:ext>
            </a:extLst>
          </p:cNvPr>
          <p:cNvSpPr/>
          <p:nvPr/>
        </p:nvSpPr>
        <p:spPr>
          <a:xfrm rot="16200000">
            <a:off x="-37473" y="3765165"/>
            <a:ext cx="1096517" cy="646331"/>
          </a:xfrm>
          <a:prstGeom prst="rect">
            <a:avLst/>
          </a:prstGeom>
        </p:spPr>
        <p:txBody>
          <a:bodyPr wrap="square">
            <a:spAutoFit/>
          </a:bodyPr>
          <a:lstStyle/>
          <a:p>
            <a:pPr algn="ctr"/>
            <a:r>
              <a:rPr lang="en-US" b="1" dirty="0">
                <a:latin typeface="Calibri" panose="020F0502020204030204" pitchFamily="34" charset="0"/>
                <a:cs typeface="Calibri" panose="020F0502020204030204" pitchFamily="34" charset="0"/>
              </a:rPr>
              <a:t>System-wide</a:t>
            </a:r>
            <a:endParaRPr lang="en-GB" b="1" dirty="0">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A6E53025-E4E5-4814-B1FB-9E93CE12E55D}"/>
              </a:ext>
            </a:extLst>
          </p:cNvPr>
          <p:cNvSpPr/>
          <p:nvPr/>
        </p:nvSpPr>
        <p:spPr bwMode="auto">
          <a:xfrm>
            <a:off x="891101" y="3508365"/>
            <a:ext cx="3924000" cy="1152000"/>
          </a:xfrm>
          <a:prstGeom prst="roundRect">
            <a:avLst/>
          </a:prstGeom>
          <a:gradFill>
            <a:gsLst>
              <a:gs pos="0">
                <a:schemeClr val="accent6">
                  <a:lumMod val="50000"/>
                </a:schemeClr>
              </a:gs>
              <a:gs pos="78000">
                <a:schemeClr val="accent6">
                  <a:lumMod val="75000"/>
                </a:schemeClr>
              </a:gs>
              <a:gs pos="100000">
                <a:schemeClr val="accent6"/>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8000" tIns="0" rIns="108000" bIns="0" numCol="1" rtlCol="0" anchor="ctr" anchorCtr="0" compatLnSpc="1">
            <a:prstTxWarp prst="textNoShape">
              <a:avLst/>
            </a:prstTxWarp>
            <a:noAutofit/>
          </a:bodyPr>
          <a:lstStyle/>
          <a:p>
            <a:pPr>
              <a:lnSpc>
                <a:spcPct val="107000"/>
              </a:lnSpc>
              <a:spcAft>
                <a:spcPts val="0"/>
              </a:spcAft>
            </a:pPr>
            <a:r>
              <a:rPr lang="en-US" sz="1400" b="1" dirty="0">
                <a:solidFill>
                  <a:schemeClr val="bg1"/>
                </a:solidFill>
                <a:latin typeface="Calibri" panose="020F0502020204030204" pitchFamily="34" charset="0"/>
                <a:cs typeface="Calibri" panose="020F0502020204030204" pitchFamily="34" charset="0"/>
              </a:rPr>
              <a:t>Climate</a:t>
            </a:r>
            <a:r>
              <a:rPr lang="en-US" sz="1400" dirty="0">
                <a:solidFill>
                  <a:schemeClr val="bg1"/>
                </a:solidFill>
                <a:latin typeface="Calibri" panose="020F0502020204030204" pitchFamily="34" charset="0"/>
                <a:cs typeface="Calibri" panose="020F0502020204030204" pitchFamily="34" charset="0"/>
              </a:rPr>
              <a:t>: </a:t>
            </a:r>
            <a:r>
              <a:rPr lang="en-US" sz="1200" dirty="0">
                <a:solidFill>
                  <a:schemeClr val="bg1"/>
                </a:solidFill>
                <a:latin typeface="Calibri" panose="020F0502020204030204" pitchFamily="34" charset="0"/>
                <a:cs typeface="Calibri" panose="020F0502020204030204" pitchFamily="34" charset="0"/>
              </a:rPr>
              <a:t>interdependent hazards</a:t>
            </a:r>
            <a:endParaRPr lang="en-GB" sz="1400" dirty="0">
              <a:solidFill>
                <a:schemeClr val="bg1"/>
              </a:solidFill>
              <a:latin typeface="Calibri" panose="020F0502020204030204" pitchFamily="34" charset="0"/>
              <a:cs typeface="Calibri" panose="020F0502020204030204" pitchFamily="34" charset="0"/>
            </a:endParaRPr>
          </a:p>
          <a:p>
            <a:pPr>
              <a:lnSpc>
                <a:spcPct val="107000"/>
              </a:lnSpc>
              <a:spcAft>
                <a:spcPts val="0"/>
              </a:spcAft>
            </a:pPr>
            <a:r>
              <a:rPr lang="en-US" sz="1400" b="1" dirty="0">
                <a:solidFill>
                  <a:schemeClr val="bg1"/>
                </a:solidFill>
                <a:latin typeface="Calibri" panose="020F0502020204030204" pitchFamily="34" charset="0"/>
                <a:cs typeface="Calibri" panose="020F0502020204030204" pitchFamily="34" charset="0"/>
              </a:rPr>
              <a:t>NFCs</a:t>
            </a:r>
            <a:r>
              <a:rPr lang="en-US" sz="1400" dirty="0">
                <a:solidFill>
                  <a:schemeClr val="bg1"/>
                </a:solidFill>
                <a:latin typeface="Calibri" panose="020F0502020204030204" pitchFamily="34" charset="0"/>
                <a:cs typeface="Calibri" panose="020F0502020204030204" pitchFamily="34" charset="0"/>
              </a:rPr>
              <a:t>: </a:t>
            </a:r>
            <a:r>
              <a:rPr lang="en-US" sz="1200" dirty="0">
                <a:solidFill>
                  <a:schemeClr val="bg1"/>
                </a:solidFill>
                <a:latin typeface="Calibri" panose="020F0502020204030204" pitchFamily="34" charset="0"/>
                <a:cs typeface="Calibri" panose="020F0502020204030204" pitchFamily="34" charset="0"/>
              </a:rPr>
              <a:t>In-/output interdependencies</a:t>
            </a:r>
            <a:endParaRPr lang="en-GB" sz="1200" dirty="0">
              <a:solidFill>
                <a:schemeClr val="bg1"/>
              </a:solidFill>
              <a:latin typeface="Calibri" panose="020F0502020204030204" pitchFamily="34" charset="0"/>
              <a:cs typeface="Calibri" panose="020F0502020204030204" pitchFamily="34" charset="0"/>
            </a:endParaRPr>
          </a:p>
          <a:p>
            <a:pPr>
              <a:lnSpc>
                <a:spcPct val="107000"/>
              </a:lnSpc>
              <a:spcAft>
                <a:spcPts val="0"/>
              </a:spcAft>
            </a:pPr>
            <a:r>
              <a:rPr lang="en-US" sz="1400" b="1" dirty="0">
                <a:solidFill>
                  <a:schemeClr val="bg1"/>
                </a:solidFill>
                <a:latin typeface="Calibri" panose="020F0502020204030204" pitchFamily="34" charset="0"/>
                <a:cs typeface="Calibri" panose="020F0502020204030204" pitchFamily="34" charset="0"/>
              </a:rPr>
              <a:t>Financial Institutions</a:t>
            </a:r>
            <a:r>
              <a:rPr lang="en-US" sz="1400" dirty="0">
                <a:solidFill>
                  <a:schemeClr val="bg1"/>
                </a:solidFill>
                <a:latin typeface="Calibri" panose="020F0502020204030204" pitchFamily="34" charset="0"/>
                <a:cs typeface="Calibri" panose="020F0502020204030204" pitchFamily="34" charset="0"/>
              </a:rPr>
              <a:t>: </a:t>
            </a:r>
            <a:r>
              <a:rPr lang="en-US" sz="1200" dirty="0">
                <a:solidFill>
                  <a:schemeClr val="bg1"/>
                </a:solidFill>
                <a:latin typeface="Calibri" panose="020F0502020204030204" pitchFamily="34" charset="0"/>
                <a:cs typeface="Calibri" panose="020F0502020204030204" pitchFamily="34" charset="0"/>
              </a:rPr>
              <a:t>overlapping exposures</a:t>
            </a:r>
            <a:endParaRPr lang="en-GB"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5AED457D-A6BB-45A9-A31E-B0B5CF75C600}"/>
              </a:ext>
            </a:extLst>
          </p:cNvPr>
          <p:cNvSpPr/>
          <p:nvPr/>
        </p:nvSpPr>
        <p:spPr bwMode="auto">
          <a:xfrm>
            <a:off x="5070656" y="3508365"/>
            <a:ext cx="3924000" cy="1152000"/>
          </a:xfrm>
          <a:prstGeom prst="roundRect">
            <a:avLst/>
          </a:prstGeom>
          <a:gradFill>
            <a:gsLst>
              <a:gs pos="16000">
                <a:schemeClr val="tx2"/>
              </a:gs>
              <a:gs pos="87000">
                <a:schemeClr val="tx2">
                  <a:lumMod val="60000"/>
                  <a:lumOff val="40000"/>
                </a:schemeClr>
              </a:gs>
              <a:gs pos="100000">
                <a:schemeClr val="tx2">
                  <a:lumMod val="40000"/>
                  <a:lumOff val="6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8000" tIns="0" rIns="108000" bIns="0" numCol="1" rtlCol="0" anchor="ctr" anchorCtr="0" compatLnSpc="1">
            <a:prstTxWarp prst="textNoShape">
              <a:avLst/>
            </a:prstTxWarp>
            <a:noAutofit/>
          </a:bodyPr>
          <a:lstStyle/>
          <a:p>
            <a:pPr>
              <a:lnSpc>
                <a:spcPct val="107000"/>
              </a:lnSpc>
              <a:spcAft>
                <a:spcPts val="0"/>
              </a:spcAft>
            </a:pPr>
            <a:r>
              <a:rPr lang="en-US" sz="1400" b="1" dirty="0">
                <a:solidFill>
                  <a:schemeClr val="bg1"/>
                </a:solidFill>
                <a:latin typeface="Calibri" panose="020F0502020204030204" pitchFamily="34" charset="0"/>
                <a:cs typeface="Calibri" panose="020F0502020204030204" pitchFamily="34" charset="0"/>
              </a:rPr>
              <a:t>Clustered risks, interconnectedness </a:t>
            </a:r>
          </a:p>
          <a:p>
            <a:pPr>
              <a:lnSpc>
                <a:spcPct val="107000"/>
              </a:lnSpc>
              <a:spcAft>
                <a:spcPts val="0"/>
              </a:spcAft>
            </a:pPr>
            <a:r>
              <a:rPr lang="en-US" sz="1200" i="1" dirty="0">
                <a:solidFill>
                  <a:schemeClr val="bg1"/>
                </a:solidFill>
                <a:latin typeface="Calibri" panose="020F0502020204030204" pitchFamily="34" charset="0"/>
                <a:cs typeface="Calibri" panose="020F0502020204030204" pitchFamily="34" charset="0"/>
              </a:rPr>
              <a:t>Dynamic risk amplification &amp; propagation</a:t>
            </a:r>
          </a:p>
          <a:p>
            <a:pPr>
              <a:lnSpc>
                <a:spcPct val="107000"/>
              </a:lnSpc>
              <a:spcAft>
                <a:spcPts val="0"/>
              </a:spcAft>
            </a:pPr>
            <a:r>
              <a:rPr lang="en-US" sz="1200" dirty="0">
                <a:solidFill>
                  <a:schemeClr val="bg1"/>
                </a:solidFill>
                <a:latin typeface="Calibri" panose="020F0502020204030204" pitchFamily="34" charset="0"/>
                <a:cs typeface="Calibri" panose="020F0502020204030204" pitchFamily="34" charset="0"/>
              </a:rPr>
              <a:t>(joint defaults, contagion, fire sales)</a:t>
            </a:r>
          </a:p>
        </p:txBody>
      </p:sp>
      <p:sp>
        <p:nvSpPr>
          <p:cNvPr id="15" name="Rectangle 14">
            <a:extLst>
              <a:ext uri="{FF2B5EF4-FFF2-40B4-BE49-F238E27FC236}">
                <a16:creationId xmlns:a16="http://schemas.microsoft.com/office/drawing/2014/main" id="{7E82B93B-CC3D-4224-80E0-2BC02181C663}"/>
              </a:ext>
            </a:extLst>
          </p:cNvPr>
          <p:cNvSpPr/>
          <p:nvPr/>
        </p:nvSpPr>
        <p:spPr>
          <a:xfrm>
            <a:off x="5716719" y="509474"/>
            <a:ext cx="2585530" cy="430887"/>
          </a:xfrm>
          <a:prstGeom prst="rect">
            <a:avLst/>
          </a:prstGeom>
        </p:spPr>
        <p:txBody>
          <a:bodyPr wrap="square">
            <a:spAutoFit/>
          </a:bodyPr>
          <a:lstStyle/>
          <a:p>
            <a:pPr algn="ctr"/>
            <a:r>
              <a:rPr lang="en-US" sz="2200" b="1" dirty="0">
                <a:solidFill>
                  <a:schemeClr val="tx2"/>
                </a:solidFill>
                <a:latin typeface="Calibri" panose="020F0502020204030204" pitchFamily="34" charset="0"/>
                <a:cs typeface="Calibri" panose="020F0502020204030204" pitchFamily="34" charset="0"/>
              </a:rPr>
              <a:t>Risk dimension</a:t>
            </a:r>
            <a:endParaRPr lang="en-GB" sz="2200" b="1" dirty="0">
              <a:solidFill>
                <a:schemeClr val="tx2"/>
              </a:solidFill>
              <a:latin typeface="Calibri" panose="020F0502020204030204" pitchFamily="34" charset="0"/>
              <a:cs typeface="Calibri" panose="020F0502020204030204" pitchFamily="34" charset="0"/>
            </a:endParaRPr>
          </a:p>
        </p:txBody>
      </p:sp>
      <p:cxnSp>
        <p:nvCxnSpPr>
          <p:cNvPr id="16" name="Straight Connector 15">
            <a:extLst>
              <a:ext uri="{FF2B5EF4-FFF2-40B4-BE49-F238E27FC236}">
                <a16:creationId xmlns:a16="http://schemas.microsoft.com/office/drawing/2014/main" id="{AF27E221-50C4-4EF8-90A5-57BD598BB783}"/>
              </a:ext>
            </a:extLst>
          </p:cNvPr>
          <p:cNvCxnSpPr/>
          <p:nvPr/>
        </p:nvCxnSpPr>
        <p:spPr bwMode="auto">
          <a:xfrm>
            <a:off x="166827" y="3428304"/>
            <a:ext cx="8827202" cy="0"/>
          </a:xfrm>
          <a:prstGeom prst="line">
            <a:avLst/>
          </a:prstGeom>
          <a:solidFill>
            <a:schemeClr val="tx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7" name="Rectangle 16">
            <a:extLst>
              <a:ext uri="{FF2B5EF4-FFF2-40B4-BE49-F238E27FC236}">
                <a16:creationId xmlns:a16="http://schemas.microsoft.com/office/drawing/2014/main" id="{2D5578AC-06E8-4CC0-9C5F-DABB151B6274}"/>
              </a:ext>
            </a:extLst>
          </p:cNvPr>
          <p:cNvSpPr/>
          <p:nvPr/>
        </p:nvSpPr>
        <p:spPr>
          <a:xfrm rot="16200000">
            <a:off x="-858725" y="1892027"/>
            <a:ext cx="2462021" cy="369332"/>
          </a:xfrm>
          <a:prstGeom prst="rect">
            <a:avLst/>
          </a:prstGeom>
        </p:spPr>
        <p:txBody>
          <a:bodyPr wrap="square">
            <a:spAutoFit/>
          </a:bodyPr>
          <a:lstStyle/>
          <a:p>
            <a:pPr algn="ctr"/>
            <a:r>
              <a:rPr lang="en-US" b="1" dirty="0">
                <a:latin typeface="Calibri" panose="020F0502020204030204" pitchFamily="34" charset="0"/>
                <a:cs typeface="Calibri" panose="020F0502020204030204" pitchFamily="34" charset="0"/>
              </a:rPr>
              <a:t>Institution-specific</a:t>
            </a:r>
            <a:endParaRPr lang="en-GB" b="1" dirty="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9F207D34-2005-49C7-80F3-0EC2AFABB1DB}"/>
              </a:ext>
            </a:extLst>
          </p:cNvPr>
          <p:cNvSpPr/>
          <p:nvPr/>
        </p:nvSpPr>
        <p:spPr>
          <a:xfrm>
            <a:off x="-70202" y="4856163"/>
            <a:ext cx="3395481" cy="215444"/>
          </a:xfrm>
          <a:prstGeom prst="rect">
            <a:avLst/>
          </a:prstGeom>
        </p:spPr>
        <p:txBody>
          <a:bodyPr wrap="none">
            <a:spAutoFit/>
          </a:bodyPr>
          <a:lstStyle/>
          <a:p>
            <a:r>
              <a:rPr lang="en-GB" sz="800" dirty="0">
                <a:latin typeface="Calibri" panose="020F0502020204030204" pitchFamily="34" charset="0"/>
                <a:cs typeface="Calibri" panose="020F0502020204030204" pitchFamily="34" charset="0"/>
              </a:rPr>
              <a:t>Source: ECB/ESRB (2022), </a:t>
            </a:r>
            <a:r>
              <a:rPr lang="en-GB" sz="800" dirty="0">
                <a:latin typeface="Calibri" panose="020F0502020204030204" pitchFamily="34" charset="0"/>
                <a:cs typeface="Calibri" panose="020F0502020204030204" pitchFamily="34" charset="0"/>
                <a:hlinkClick r:id="rId3"/>
              </a:rPr>
              <a:t>The Macroprudential Challenge of Climate Change</a:t>
            </a:r>
            <a:r>
              <a:rPr lang="en-GB" sz="8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92037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F0643E-9445-4A71-BFB4-5EFA18AF80CD}"/>
              </a:ext>
            </a:extLst>
          </p:cNvPr>
          <p:cNvSpPr>
            <a:spLocks noGrp="1"/>
          </p:cNvSpPr>
          <p:nvPr>
            <p:ph type="sldNum" sz="quarter" idx="10"/>
          </p:nvPr>
        </p:nvSpPr>
        <p:spPr/>
        <p:txBody>
          <a:bodyPr/>
          <a:lstStyle/>
          <a:p>
            <a:pPr>
              <a:defRPr/>
            </a:pPr>
            <a:fld id="{72AD2B4C-24FD-485E-ADAD-B1E3DC73B16B}" type="slidenum">
              <a:rPr lang="en-GB" smtClean="0">
                <a:latin typeface="Calibri" panose="020F0502020204030204" pitchFamily="34" charset="0"/>
                <a:cs typeface="Calibri" panose="020F0502020204030204" pitchFamily="34" charset="0"/>
              </a:rPr>
              <a:pPr>
                <a:defRPr/>
              </a:pPr>
              <a:t>6</a:t>
            </a:fld>
            <a:endParaRPr lang="en-GB" dirty="0">
              <a:latin typeface="Calibri" panose="020F0502020204030204" pitchFamily="34" charset="0"/>
              <a:cs typeface="Calibri" panose="020F0502020204030204" pitchFamily="34" charset="0"/>
            </a:endParaRPr>
          </a:p>
        </p:txBody>
      </p:sp>
      <p:sp>
        <p:nvSpPr>
          <p:cNvPr id="6" name="Oval 5">
            <a:extLst>
              <a:ext uri="{FF2B5EF4-FFF2-40B4-BE49-F238E27FC236}">
                <a16:creationId xmlns:a16="http://schemas.microsoft.com/office/drawing/2014/main" id="{FC61BE09-8FCF-4F8B-8215-1B02A80CA796}"/>
              </a:ext>
            </a:extLst>
          </p:cNvPr>
          <p:cNvSpPr/>
          <p:nvPr/>
        </p:nvSpPr>
        <p:spPr bwMode="auto">
          <a:xfrm>
            <a:off x="74433" y="1246829"/>
            <a:ext cx="1526998" cy="1414358"/>
          </a:xfrm>
          <a:prstGeom prst="ellipse">
            <a:avLst/>
          </a:prstGeom>
          <a:noFill/>
          <a:ln w="9525" cap="flat" cmpd="sng" algn="ctr">
            <a:solidFill>
              <a:schemeClr val="accent1"/>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anose="020F0502020204030204" pitchFamily="34" charset="0"/>
                <a:ea typeface="ヒラギノ角ゴ Pro W3" pitchFamily="-64" charset="-128"/>
                <a:cs typeface="Calibri" panose="020F0502020204030204" pitchFamily="34" charset="0"/>
              </a:rPr>
              <a:t>Physical risk score</a:t>
            </a:r>
          </a:p>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0" i="0" u="none" strike="noStrike" cap="none" normalizeH="0" baseline="0" dirty="0">
                <a:ln>
                  <a:noFill/>
                </a:ln>
                <a:effectLst/>
                <a:latin typeface="Calibri" panose="020F0502020204030204" pitchFamily="34" charset="0"/>
                <a:ea typeface="ヒラギノ角ゴ Pro W3" pitchFamily="-64" charset="-128"/>
                <a:cs typeface="Calibri" panose="020F0502020204030204" pitchFamily="34" charset="0"/>
              </a:rPr>
              <a:t>4.3 million firms worldwide (address level)</a:t>
            </a:r>
            <a:endParaRPr kumimoji="0" lang="en-GB" sz="1200" b="0" i="0" u="none" strike="noStrike" cap="none" normalizeH="0" baseline="0" dirty="0">
              <a:ln>
                <a:noFill/>
              </a:ln>
              <a:effectLst/>
              <a:latin typeface="Calibri" panose="020F0502020204030204" pitchFamily="34" charset="0"/>
              <a:ea typeface="ヒラギノ角ゴ Pro W3" pitchFamily="-64" charset="-128"/>
              <a:cs typeface="Calibri" panose="020F0502020204030204" pitchFamily="34" charset="0"/>
            </a:endParaRPr>
          </a:p>
        </p:txBody>
      </p:sp>
      <p:sp>
        <p:nvSpPr>
          <p:cNvPr id="12" name="Oval 11">
            <a:extLst>
              <a:ext uri="{FF2B5EF4-FFF2-40B4-BE49-F238E27FC236}">
                <a16:creationId xmlns:a16="http://schemas.microsoft.com/office/drawing/2014/main" id="{35E0732D-88EE-45EB-9BE8-52AB85A42052}"/>
              </a:ext>
            </a:extLst>
          </p:cNvPr>
          <p:cNvSpPr/>
          <p:nvPr/>
        </p:nvSpPr>
        <p:spPr bwMode="auto">
          <a:xfrm>
            <a:off x="1621188" y="1252100"/>
            <a:ext cx="1526998" cy="1414357"/>
          </a:xfrm>
          <a:prstGeom prst="ellipse">
            <a:avLst/>
          </a:prstGeom>
          <a:noFill/>
          <a:ln w="9525" cap="flat" cmpd="sng" algn="ctr">
            <a:solidFill>
              <a:schemeClr val="accent1"/>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anose="020F0502020204030204" pitchFamily="34" charset="0"/>
                <a:ea typeface="ヒラギノ角ゴ Pro W3" pitchFamily="-64" charset="-128"/>
                <a:cs typeface="Calibri" panose="020F0502020204030204" pitchFamily="34" charset="0"/>
              </a:rPr>
              <a:t>Transition risk</a:t>
            </a:r>
          </a:p>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0" i="0" u="none" strike="noStrike" cap="none" normalizeH="0" baseline="0" dirty="0">
                <a:ln>
                  <a:noFill/>
                </a:ln>
                <a:effectLst/>
                <a:latin typeface="Calibri" panose="020F0502020204030204" pitchFamily="34" charset="0"/>
                <a:ea typeface="ヒラギノ角ゴ Pro W3" pitchFamily="-64" charset="-128"/>
                <a:cs typeface="Calibri" panose="020F0502020204030204" pitchFamily="34" charset="0"/>
              </a:rPr>
              <a:t>5 million firms worldwide </a:t>
            </a:r>
            <a:br>
              <a:rPr kumimoji="0" lang="en-US" sz="1200" b="0" i="0" u="none" strike="noStrike" cap="none" normalizeH="0" baseline="0" dirty="0">
                <a:ln>
                  <a:noFill/>
                </a:ln>
                <a:effectLst/>
                <a:latin typeface="Calibri" panose="020F0502020204030204" pitchFamily="34" charset="0"/>
                <a:ea typeface="ヒラギノ角ゴ Pro W3" pitchFamily="-64" charset="-128"/>
                <a:cs typeface="Calibri" panose="020F0502020204030204" pitchFamily="34" charset="0"/>
              </a:rPr>
            </a:br>
            <a:r>
              <a:rPr kumimoji="0" lang="en-US" sz="1200" b="0" i="0" u="none" strike="noStrike" cap="none" normalizeH="0" baseline="0" dirty="0">
                <a:ln>
                  <a:noFill/>
                </a:ln>
                <a:effectLst/>
                <a:latin typeface="Calibri" panose="020F0502020204030204" pitchFamily="34" charset="0"/>
                <a:ea typeface="ヒラギノ角ゴ Pro W3" pitchFamily="-64" charset="-128"/>
                <a:cs typeface="Calibri" panose="020F0502020204030204" pitchFamily="34" charset="0"/>
              </a:rPr>
              <a:t>(4-digit NACE)</a:t>
            </a:r>
            <a:endParaRPr kumimoji="0" lang="en-GB" sz="1200" b="0" i="0" u="none" strike="noStrike" cap="none" normalizeH="0" baseline="0" dirty="0">
              <a:ln>
                <a:noFill/>
              </a:ln>
              <a:effectLst/>
              <a:latin typeface="Calibri" panose="020F0502020204030204" pitchFamily="34" charset="0"/>
              <a:ea typeface="ヒラギノ角ゴ Pro W3" pitchFamily="-64" charset="-128"/>
              <a:cs typeface="Calibri" panose="020F0502020204030204" pitchFamily="34" charset="0"/>
            </a:endParaRPr>
          </a:p>
        </p:txBody>
      </p:sp>
      <p:sp>
        <p:nvSpPr>
          <p:cNvPr id="14" name="Oval 13">
            <a:extLst>
              <a:ext uri="{FF2B5EF4-FFF2-40B4-BE49-F238E27FC236}">
                <a16:creationId xmlns:a16="http://schemas.microsoft.com/office/drawing/2014/main" id="{5D453C85-5152-4E1C-B699-C141A7FD0EF6}"/>
              </a:ext>
            </a:extLst>
          </p:cNvPr>
          <p:cNvSpPr/>
          <p:nvPr/>
        </p:nvSpPr>
        <p:spPr bwMode="auto">
          <a:xfrm>
            <a:off x="5274448" y="738317"/>
            <a:ext cx="1450685" cy="1222323"/>
          </a:xfrm>
          <a:prstGeom prst="ellipse">
            <a:avLst/>
          </a:prstGeom>
          <a:noFill/>
          <a:ln w="9525" cap="flat" cmpd="sng" algn="ctr">
            <a:solidFill>
              <a:schemeClr val="accent1"/>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600"/>
              </a:spcBef>
              <a:spcAft>
                <a:spcPct val="0"/>
              </a:spcAft>
              <a:buClrTx/>
              <a:buSzTx/>
              <a:buFontTx/>
              <a:buNone/>
              <a:tabLst/>
            </a:pPr>
            <a:r>
              <a:rPr lang="en-US" sz="1200" b="1" dirty="0">
                <a:solidFill>
                  <a:schemeClr val="tx2"/>
                </a:solidFill>
                <a:latin typeface="Calibri" panose="020F0502020204030204" pitchFamily="34" charset="0"/>
                <a:ea typeface="ヒラギノ角ゴ Pro W3" pitchFamily="-64" charset="-128"/>
                <a:cs typeface="Calibri" panose="020F0502020204030204" pitchFamily="34" charset="0"/>
              </a:rPr>
              <a:t>Bank credit registry</a:t>
            </a:r>
            <a:endParaRPr kumimoji="0" lang="en-US" sz="1200" b="1" i="0" u="none" strike="noStrike" cap="none" normalizeH="0" baseline="0" dirty="0">
              <a:ln>
                <a:noFill/>
              </a:ln>
              <a:solidFill>
                <a:schemeClr val="tx2"/>
              </a:solidFill>
              <a:effectLst/>
              <a:latin typeface="Calibri" panose="020F0502020204030204" pitchFamily="34" charset="0"/>
              <a:ea typeface="ヒラギノ角ゴ Pro W3" pitchFamily="-64" charset="-128"/>
              <a:cs typeface="Calibri" panose="020F0502020204030204" pitchFamily="34" charset="0"/>
            </a:endParaRPr>
          </a:p>
          <a:p>
            <a:pPr marL="0" marR="0" indent="0" algn="ctr" defTabSz="914400" rtl="0" eaLnBrk="0" fontAlgn="base" latinLnBrk="0" hangingPunct="0">
              <a:lnSpc>
                <a:spcPct val="100000"/>
              </a:lnSpc>
              <a:spcBef>
                <a:spcPts val="600"/>
              </a:spcBef>
              <a:spcAft>
                <a:spcPct val="0"/>
              </a:spcAft>
              <a:buClrTx/>
              <a:buSzTx/>
              <a:buFontTx/>
              <a:buNone/>
              <a:tabLst/>
            </a:pPr>
            <a:r>
              <a:rPr kumimoji="0" lang="en-US" sz="1200" b="0" i="0" u="none" strike="noStrike" cap="none" normalizeH="0" baseline="0" dirty="0">
                <a:ln>
                  <a:noFill/>
                </a:ln>
                <a:effectLst/>
                <a:latin typeface="Calibri" panose="020F0502020204030204" pitchFamily="34" charset="0"/>
                <a:ea typeface="ヒラギノ角ゴ Pro W3" pitchFamily="-64" charset="-128"/>
                <a:cs typeface="Calibri" panose="020F0502020204030204" pitchFamily="34" charset="0"/>
              </a:rPr>
              <a:t>~4.2 million firms in </a:t>
            </a:r>
            <a:r>
              <a:rPr lang="en-US" sz="1200" dirty="0">
                <a:latin typeface="Calibri" panose="020F0502020204030204" pitchFamily="34" charset="0"/>
                <a:ea typeface="ヒラギノ角ゴ Pro W3" pitchFamily="-64" charset="-128"/>
                <a:cs typeface="Calibri" panose="020F0502020204030204" pitchFamily="34" charset="0"/>
              </a:rPr>
              <a:t>euro area</a:t>
            </a:r>
            <a:endParaRPr kumimoji="0" lang="en-GB" sz="1200" b="0" i="0" u="none" strike="noStrike" cap="none" normalizeH="0" baseline="0" dirty="0">
              <a:ln>
                <a:noFill/>
              </a:ln>
              <a:effectLst/>
              <a:latin typeface="Calibri" panose="020F0502020204030204" pitchFamily="34" charset="0"/>
              <a:ea typeface="ヒラギノ角ゴ Pro W3" pitchFamily="-64" charset="-128"/>
              <a:cs typeface="Calibri" panose="020F0502020204030204" pitchFamily="34" charset="0"/>
            </a:endParaRPr>
          </a:p>
        </p:txBody>
      </p:sp>
      <p:sp>
        <p:nvSpPr>
          <p:cNvPr id="11" name="Isosceles Triangle 10">
            <a:extLst>
              <a:ext uri="{FF2B5EF4-FFF2-40B4-BE49-F238E27FC236}">
                <a16:creationId xmlns:a16="http://schemas.microsoft.com/office/drawing/2014/main" id="{EA903F44-8546-4B70-B2BC-7F1DD03DDB3B}"/>
              </a:ext>
            </a:extLst>
          </p:cNvPr>
          <p:cNvSpPr/>
          <p:nvPr/>
        </p:nvSpPr>
        <p:spPr bwMode="auto">
          <a:xfrm rot="10800000">
            <a:off x="74433" y="2544077"/>
            <a:ext cx="3073753" cy="733663"/>
          </a:xfrm>
          <a:prstGeom prst="triangle">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Calibri" panose="020F0502020204030204" pitchFamily="34" charset="0"/>
              <a:ea typeface="ヒラギノ角ゴ Pro W3" pitchFamily="-64" charset="-128"/>
              <a:cs typeface="Calibri" panose="020F0502020204030204" pitchFamily="34" charset="0"/>
            </a:endParaRPr>
          </a:p>
        </p:txBody>
      </p:sp>
      <p:sp>
        <p:nvSpPr>
          <p:cNvPr id="15" name="Rectangle 14">
            <a:extLst>
              <a:ext uri="{FF2B5EF4-FFF2-40B4-BE49-F238E27FC236}">
                <a16:creationId xmlns:a16="http://schemas.microsoft.com/office/drawing/2014/main" id="{E6E2D56F-4EAE-4878-A2ED-08EB875CD989}"/>
              </a:ext>
            </a:extLst>
          </p:cNvPr>
          <p:cNvSpPr/>
          <p:nvPr/>
        </p:nvSpPr>
        <p:spPr bwMode="auto">
          <a:xfrm>
            <a:off x="136579" y="3094421"/>
            <a:ext cx="3073753" cy="665212"/>
          </a:xfrm>
          <a:prstGeom prst="rect">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ea typeface="ヒラギノ角ゴ Pro W3" pitchFamily="-64" charset="-128"/>
                <a:cs typeface="Calibri" panose="020F0502020204030204" pitchFamily="34" charset="0"/>
              </a:rPr>
              <a:t>Calculation of </a:t>
            </a:r>
            <a:r>
              <a:rPr kumimoji="0" lang="en-US" sz="1400" b="1" i="0" u="none" strike="noStrike" cap="none" normalizeH="0" baseline="0" dirty="0">
                <a:ln>
                  <a:noFill/>
                </a:ln>
                <a:solidFill>
                  <a:schemeClr val="tx1"/>
                </a:solidFill>
                <a:effectLst/>
                <a:latin typeface="Calibri" panose="020F0502020204030204" pitchFamily="34" charset="0"/>
                <a:ea typeface="ヒラギノ角ゴ Pro W3" pitchFamily="-64" charset="-128"/>
                <a:cs typeface="Calibri" panose="020F0502020204030204" pitchFamily="34" charset="0"/>
              </a:rPr>
              <a:t>proxies</a:t>
            </a:r>
            <a:r>
              <a:rPr kumimoji="0" lang="en-US" sz="1400" b="0" i="0" u="none" strike="noStrike" cap="none" normalizeH="0" baseline="0" dirty="0">
                <a:ln>
                  <a:noFill/>
                </a:ln>
                <a:solidFill>
                  <a:schemeClr val="tx1"/>
                </a:solidFill>
                <a:effectLst/>
                <a:latin typeface="Calibri" panose="020F0502020204030204" pitchFamily="34" charset="0"/>
                <a:ea typeface="ヒラギノ角ゴ Pro W3" pitchFamily="-64" charset="-128"/>
                <a:cs typeface="Calibri" panose="020F0502020204030204" pitchFamily="34" charset="0"/>
              </a:rPr>
              <a:t> to fill data gaps when matching to credit register</a:t>
            </a:r>
            <a:endParaRPr kumimoji="0" lang="en-GB" sz="1400" b="0" i="0" u="none" strike="noStrike" cap="none" normalizeH="0" baseline="0" dirty="0">
              <a:ln>
                <a:noFill/>
              </a:ln>
              <a:solidFill>
                <a:schemeClr val="tx1"/>
              </a:solidFill>
              <a:effectLst/>
              <a:latin typeface="Calibri" panose="020F0502020204030204" pitchFamily="34" charset="0"/>
              <a:ea typeface="ヒラギノ角ゴ Pro W3" pitchFamily="-64" charset="-128"/>
              <a:cs typeface="Calibri" panose="020F0502020204030204" pitchFamily="34" charset="0"/>
            </a:endParaRPr>
          </a:p>
        </p:txBody>
      </p:sp>
      <p:sp>
        <p:nvSpPr>
          <p:cNvPr id="17" name="Plus Sign 16">
            <a:extLst>
              <a:ext uri="{FF2B5EF4-FFF2-40B4-BE49-F238E27FC236}">
                <a16:creationId xmlns:a16="http://schemas.microsoft.com/office/drawing/2014/main" id="{AC4603CB-9816-4561-B99F-BE1333C7370F}"/>
              </a:ext>
            </a:extLst>
          </p:cNvPr>
          <p:cNvSpPr/>
          <p:nvPr/>
        </p:nvSpPr>
        <p:spPr bwMode="auto">
          <a:xfrm>
            <a:off x="4742884" y="1685432"/>
            <a:ext cx="624827" cy="547840"/>
          </a:xfrm>
          <a:prstGeom prst="mathPlus">
            <a:avLst/>
          </a:prstGeom>
          <a:solidFill>
            <a:schemeClr val="bg1">
              <a:lumMod val="75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Calibri" panose="020F0502020204030204" pitchFamily="34" charset="0"/>
              <a:ea typeface="ヒラギノ角ゴ Pro W3" pitchFamily="-64" charset="-128"/>
              <a:cs typeface="Calibri" panose="020F0502020204030204" pitchFamily="34" charset="0"/>
            </a:endParaRPr>
          </a:p>
        </p:txBody>
      </p:sp>
      <p:sp>
        <p:nvSpPr>
          <p:cNvPr id="19" name="Rectangle: Rounded Corners 18">
            <a:extLst>
              <a:ext uri="{FF2B5EF4-FFF2-40B4-BE49-F238E27FC236}">
                <a16:creationId xmlns:a16="http://schemas.microsoft.com/office/drawing/2014/main" id="{E4546315-F28E-4A1B-BBD4-473D902C9F24}"/>
              </a:ext>
            </a:extLst>
          </p:cNvPr>
          <p:cNvSpPr/>
          <p:nvPr/>
        </p:nvSpPr>
        <p:spPr bwMode="auto">
          <a:xfrm>
            <a:off x="7079435" y="893462"/>
            <a:ext cx="1983342" cy="961200"/>
          </a:xfrm>
          <a:prstGeom prst="round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noAutofit/>
          </a:bodyPr>
          <a:lstStyle/>
          <a:p>
            <a:pPr algn="ctr" eaLnBrk="0" hangingPunct="0">
              <a:spcBef>
                <a:spcPts val="0"/>
              </a:spcBef>
            </a:pPr>
            <a:r>
              <a:rPr lang="en-US" sz="1400" b="1" dirty="0">
                <a:solidFill>
                  <a:schemeClr val="bg1"/>
                </a:solidFill>
                <a:latin typeface="Calibri" panose="020F0502020204030204" pitchFamily="34" charset="0"/>
                <a:ea typeface="ヒラギノ角ゴ Pro W3" pitchFamily="-64" charset="-128"/>
                <a:cs typeface="Calibri" panose="020F0502020204030204" pitchFamily="34" charset="0"/>
              </a:rPr>
              <a:t>Firms sample: </a:t>
            </a:r>
          </a:p>
          <a:p>
            <a:pPr algn="ctr" eaLnBrk="0" hangingPunct="0">
              <a:spcBef>
                <a:spcPts val="0"/>
              </a:spcBef>
            </a:pPr>
            <a:r>
              <a:rPr lang="en-US" sz="1400" dirty="0">
                <a:solidFill>
                  <a:schemeClr val="bg1"/>
                </a:solidFill>
                <a:latin typeface="Calibri" panose="020F0502020204030204" pitchFamily="34" charset="0"/>
                <a:ea typeface="ヒラギノ角ゴ Pro W3" pitchFamily="-64" charset="-128"/>
                <a:cs typeface="Calibri" panose="020F0502020204030204" pitchFamily="34" charset="0"/>
              </a:rPr>
              <a:t>2.3 million European firms</a:t>
            </a:r>
            <a:endParaRPr kumimoji="0" lang="en-GB" sz="1400" b="0" i="0" u="none" strike="noStrike" cap="none" normalizeH="0" baseline="0" dirty="0">
              <a:ln>
                <a:noFill/>
              </a:ln>
              <a:solidFill>
                <a:schemeClr val="bg1"/>
              </a:solidFill>
              <a:effectLst/>
              <a:latin typeface="Calibri" panose="020F0502020204030204" pitchFamily="34" charset="0"/>
              <a:ea typeface="ヒラギノ角ゴ Pro W3" pitchFamily="-64" charset="-128"/>
              <a:cs typeface="Calibri" panose="020F0502020204030204" pitchFamily="34" charset="0"/>
            </a:endParaRPr>
          </a:p>
        </p:txBody>
      </p:sp>
      <p:sp>
        <p:nvSpPr>
          <p:cNvPr id="20" name="Arrow: Right 19">
            <a:extLst>
              <a:ext uri="{FF2B5EF4-FFF2-40B4-BE49-F238E27FC236}">
                <a16:creationId xmlns:a16="http://schemas.microsoft.com/office/drawing/2014/main" id="{B5A45A1D-A170-4062-ABC7-18329916786D}"/>
              </a:ext>
            </a:extLst>
          </p:cNvPr>
          <p:cNvSpPr/>
          <p:nvPr/>
        </p:nvSpPr>
        <p:spPr bwMode="auto">
          <a:xfrm>
            <a:off x="6618201" y="1691168"/>
            <a:ext cx="565584" cy="547840"/>
          </a:xfrm>
          <a:prstGeom prst="rightArrow">
            <a:avLst/>
          </a:prstGeom>
          <a:solidFill>
            <a:schemeClr val="bg1">
              <a:lumMod val="75000"/>
            </a:schemeClr>
          </a:solidFill>
          <a:ln w="9525"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Calibri" panose="020F0502020204030204" pitchFamily="34" charset="0"/>
              <a:ea typeface="ヒラギノ角ゴ Pro W3" pitchFamily="-64" charset="-128"/>
              <a:cs typeface="Calibri" panose="020F0502020204030204" pitchFamily="34" charset="0"/>
            </a:endParaRPr>
          </a:p>
        </p:txBody>
      </p:sp>
      <p:sp>
        <p:nvSpPr>
          <p:cNvPr id="21" name="Arrow: Bent-Up 20">
            <a:extLst>
              <a:ext uri="{FF2B5EF4-FFF2-40B4-BE49-F238E27FC236}">
                <a16:creationId xmlns:a16="http://schemas.microsoft.com/office/drawing/2014/main" id="{8A325AD9-7D10-40C6-B999-C7BB8A79EE9F}"/>
              </a:ext>
            </a:extLst>
          </p:cNvPr>
          <p:cNvSpPr/>
          <p:nvPr/>
        </p:nvSpPr>
        <p:spPr bwMode="auto">
          <a:xfrm>
            <a:off x="3278960" y="3022297"/>
            <a:ext cx="5019675" cy="582136"/>
          </a:xfrm>
          <a:prstGeom prst="bentUpArrow">
            <a:avLst/>
          </a:prstGeom>
          <a:solidFill>
            <a:schemeClr val="bg1">
              <a:lumMod val="75000"/>
            </a:schemeClr>
          </a:solidFill>
          <a:ln w="9525"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Calibri" panose="020F0502020204030204" pitchFamily="34" charset="0"/>
              <a:ea typeface="ヒラギノ角ゴ Pro W3" pitchFamily="-64" charset="-128"/>
              <a:cs typeface="Calibri" panose="020F0502020204030204" pitchFamily="34" charset="0"/>
            </a:endParaRPr>
          </a:p>
        </p:txBody>
      </p:sp>
      <p:sp>
        <p:nvSpPr>
          <p:cNvPr id="23" name="Oval 22">
            <a:extLst>
              <a:ext uri="{FF2B5EF4-FFF2-40B4-BE49-F238E27FC236}">
                <a16:creationId xmlns:a16="http://schemas.microsoft.com/office/drawing/2014/main" id="{F08B933E-F2D1-44BC-82D4-00D19049878F}"/>
              </a:ext>
            </a:extLst>
          </p:cNvPr>
          <p:cNvSpPr/>
          <p:nvPr/>
        </p:nvSpPr>
        <p:spPr bwMode="auto">
          <a:xfrm>
            <a:off x="3161118" y="1257910"/>
            <a:ext cx="1537067" cy="1414357"/>
          </a:xfrm>
          <a:prstGeom prst="ellipse">
            <a:avLst/>
          </a:prstGeom>
          <a:noFill/>
          <a:ln w="9525" cap="flat" cmpd="sng" algn="ctr">
            <a:solidFill>
              <a:schemeClr val="accent1"/>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600"/>
              </a:spcBef>
              <a:spcAft>
                <a:spcPct val="0"/>
              </a:spcAft>
              <a:buClrTx/>
              <a:buSzTx/>
              <a:buFontTx/>
              <a:buNone/>
              <a:tabLst/>
            </a:pPr>
            <a:r>
              <a:rPr lang="en-US" sz="1200" b="1" dirty="0">
                <a:solidFill>
                  <a:schemeClr val="tx2"/>
                </a:solidFill>
                <a:latin typeface="Calibri" panose="020F0502020204030204" pitchFamily="34" charset="0"/>
                <a:ea typeface="ヒラギノ角ゴ Pro W3" pitchFamily="-64" charset="-128"/>
                <a:cs typeface="Calibri" panose="020F0502020204030204" pitchFamily="34" charset="0"/>
              </a:rPr>
              <a:t>Firm financials</a:t>
            </a:r>
            <a:endParaRPr kumimoji="0" lang="en-US" sz="1200" b="1" i="0" u="none" strike="noStrike" cap="none" normalizeH="0" baseline="0" dirty="0">
              <a:ln>
                <a:noFill/>
              </a:ln>
              <a:solidFill>
                <a:schemeClr val="tx2"/>
              </a:solidFill>
              <a:effectLst/>
              <a:latin typeface="Calibri" panose="020F0502020204030204" pitchFamily="34" charset="0"/>
              <a:ea typeface="ヒラギノ角ゴ Pro W3" pitchFamily="-64" charset="-128"/>
              <a:cs typeface="Calibri" panose="020F0502020204030204" pitchFamily="34" charset="0"/>
            </a:endParaRPr>
          </a:p>
          <a:p>
            <a:pPr algn="ctr" eaLnBrk="0" hangingPunct="0">
              <a:spcBef>
                <a:spcPts val="600"/>
              </a:spcBef>
            </a:pPr>
            <a:r>
              <a:rPr lang="en-US" sz="1200" dirty="0">
                <a:latin typeface="Calibri" panose="020F0502020204030204" pitchFamily="34" charset="0"/>
                <a:ea typeface="ヒラギノ角ゴ Pro W3" pitchFamily="-64" charset="-128"/>
                <a:cs typeface="Calibri" panose="020F0502020204030204" pitchFamily="34" charset="0"/>
              </a:rPr>
              <a:t>Orbis, Eikon, Bloomberg, iBACH</a:t>
            </a:r>
            <a:endParaRPr kumimoji="0" lang="en-GB" sz="1200" b="0" i="0" u="none" strike="noStrike" cap="none" normalizeH="0" baseline="0" dirty="0">
              <a:ln>
                <a:noFill/>
              </a:ln>
              <a:effectLst/>
              <a:latin typeface="Calibri" panose="020F0502020204030204" pitchFamily="34" charset="0"/>
              <a:ea typeface="ヒラギノ角ゴ Pro W3" pitchFamily="-64" charset="-128"/>
              <a:cs typeface="Calibri" panose="020F0502020204030204" pitchFamily="34" charset="0"/>
            </a:endParaRPr>
          </a:p>
        </p:txBody>
      </p:sp>
      <p:sp>
        <p:nvSpPr>
          <p:cNvPr id="18" name="Oval 17">
            <a:extLst>
              <a:ext uri="{FF2B5EF4-FFF2-40B4-BE49-F238E27FC236}">
                <a16:creationId xmlns:a16="http://schemas.microsoft.com/office/drawing/2014/main" id="{0B752AFC-3B22-4F83-83E1-CC3AAB1EEAB5}"/>
              </a:ext>
            </a:extLst>
          </p:cNvPr>
          <p:cNvSpPr/>
          <p:nvPr/>
        </p:nvSpPr>
        <p:spPr bwMode="auto">
          <a:xfrm>
            <a:off x="5274448" y="2001507"/>
            <a:ext cx="1450685" cy="1222323"/>
          </a:xfrm>
          <a:prstGeom prst="ellipse">
            <a:avLst/>
          </a:prstGeom>
          <a:noFill/>
          <a:ln w="9525" cap="flat" cmpd="sng" algn="ctr">
            <a:solidFill>
              <a:schemeClr val="accent1"/>
            </a:solidFill>
            <a:prstDash val="solid"/>
            <a:round/>
            <a:headEnd type="none" w="med" len="med"/>
            <a:tailEnd type="none" w="med" len="med"/>
          </a:ln>
          <a:effectLst/>
        </p:spPr>
        <p:txBody>
          <a:bodyPr vert="horz" wrap="square" lIns="0" tIns="36000" rIns="0" bIns="3600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600"/>
              </a:spcBef>
              <a:spcAft>
                <a:spcPct val="0"/>
              </a:spcAft>
              <a:buClrTx/>
              <a:buSzTx/>
              <a:buFontTx/>
              <a:buNone/>
              <a:tabLst/>
            </a:pPr>
            <a:r>
              <a:rPr lang="en-US" sz="1200" b="1" dirty="0">
                <a:solidFill>
                  <a:schemeClr val="tx2"/>
                </a:solidFill>
                <a:latin typeface="Calibri" panose="020F0502020204030204" pitchFamily="34" charset="0"/>
                <a:ea typeface="ヒラギノ角ゴ Pro W3" pitchFamily="-64" charset="-128"/>
                <a:cs typeface="Calibri" panose="020F0502020204030204" pitchFamily="34" charset="0"/>
              </a:rPr>
              <a:t>Security holdings data</a:t>
            </a:r>
          </a:p>
          <a:p>
            <a:pPr algn="ctr" eaLnBrk="0" hangingPunct="0">
              <a:spcBef>
                <a:spcPts val="600"/>
              </a:spcBef>
            </a:pPr>
            <a:r>
              <a:rPr lang="en-US" sz="1200" dirty="0">
                <a:latin typeface="Calibri" panose="020F0502020204030204" pitchFamily="34" charset="0"/>
                <a:ea typeface="ヒラギノ角ゴ Pro W3" pitchFamily="-64" charset="-128"/>
                <a:cs typeface="Calibri" panose="020F0502020204030204" pitchFamily="34" charset="0"/>
              </a:rPr>
              <a:t>~6.000 firms in euro area</a:t>
            </a:r>
            <a:endParaRPr kumimoji="0" lang="en-US" sz="1200" b="1" i="0" u="none" strike="noStrike" cap="none" normalizeH="0" baseline="0" dirty="0">
              <a:ln>
                <a:noFill/>
              </a:ln>
              <a:solidFill>
                <a:schemeClr val="tx2"/>
              </a:solidFill>
              <a:effectLst/>
              <a:latin typeface="Calibri" panose="020F0502020204030204" pitchFamily="34" charset="0"/>
              <a:ea typeface="ヒラギノ角ゴ Pro W3" pitchFamily="-64" charset="-128"/>
              <a:cs typeface="Calibri" panose="020F0502020204030204" pitchFamily="34" charset="0"/>
            </a:endParaRPr>
          </a:p>
        </p:txBody>
      </p:sp>
      <p:sp>
        <p:nvSpPr>
          <p:cNvPr id="24" name="Rectangle: Rounded Corners 23">
            <a:extLst>
              <a:ext uri="{FF2B5EF4-FFF2-40B4-BE49-F238E27FC236}">
                <a16:creationId xmlns:a16="http://schemas.microsoft.com/office/drawing/2014/main" id="{86B0CBD1-841A-45DD-AAA5-000177E1008D}"/>
              </a:ext>
            </a:extLst>
          </p:cNvPr>
          <p:cNvSpPr/>
          <p:nvPr/>
        </p:nvSpPr>
        <p:spPr bwMode="auto">
          <a:xfrm>
            <a:off x="7101844" y="2043010"/>
            <a:ext cx="1983342" cy="961531"/>
          </a:xfrm>
          <a:prstGeom prst="round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noAutofit/>
          </a:bodyPr>
          <a:lstStyle/>
          <a:p>
            <a:pPr algn="ctr" eaLnBrk="0" hangingPunct="0">
              <a:spcBef>
                <a:spcPct val="50000"/>
              </a:spcBef>
            </a:pPr>
            <a:r>
              <a:rPr lang="en-GB" sz="1400" b="1" dirty="0">
                <a:solidFill>
                  <a:schemeClr val="bg1"/>
                </a:solidFill>
                <a:latin typeface="Calibri" panose="020F0502020204030204" pitchFamily="34" charset="0"/>
                <a:ea typeface="ヒラギノ角ゴ Pro W3" pitchFamily="-64" charset="-128"/>
                <a:cs typeface="Calibri" panose="020F0502020204030204" pitchFamily="34" charset="0"/>
              </a:rPr>
              <a:t>Banks sample: </a:t>
            </a:r>
            <a:r>
              <a:rPr lang="en-GB" sz="1400" dirty="0">
                <a:solidFill>
                  <a:schemeClr val="bg1"/>
                </a:solidFill>
                <a:latin typeface="Calibri" panose="020F0502020204030204" pitchFamily="34" charset="0"/>
                <a:ea typeface="ヒラギノ角ゴ Pro W3" pitchFamily="-64" charset="-128"/>
                <a:cs typeface="Calibri" panose="020F0502020204030204" pitchFamily="34" charset="0"/>
              </a:rPr>
              <a:t>~400 consolidated banking groups in the euro area and 1,600 banks</a:t>
            </a:r>
          </a:p>
        </p:txBody>
      </p:sp>
      <p:sp>
        <p:nvSpPr>
          <p:cNvPr id="25" name="Rectangle 2">
            <a:extLst>
              <a:ext uri="{FF2B5EF4-FFF2-40B4-BE49-F238E27FC236}">
                <a16:creationId xmlns:a16="http://schemas.microsoft.com/office/drawing/2014/main" id="{B5F51FAA-EF91-406C-A1EF-D5958C86653A}"/>
              </a:ext>
            </a:extLst>
          </p:cNvPr>
          <p:cNvSpPr>
            <a:spLocks noGrp="1" noChangeArrowheads="1"/>
          </p:cNvSpPr>
          <p:nvPr>
            <p:ph type="title"/>
          </p:nvPr>
        </p:nvSpPr>
        <p:spPr>
          <a:xfrm>
            <a:off x="186373" y="64770"/>
            <a:ext cx="8594725" cy="635000"/>
          </a:xfrm>
        </p:spPr>
        <p:txBody>
          <a:bodyPr/>
          <a:lstStyle/>
          <a:p>
            <a:pPr>
              <a:lnSpc>
                <a:spcPts val="2800"/>
              </a:lnSpc>
              <a:defRPr/>
            </a:pPr>
            <a:r>
              <a:rPr lang="en-US" altLang="en-US" sz="1600" dirty="0">
                <a:latin typeface="Calibri" panose="020F0502020204030204" pitchFamily="34" charset="0"/>
                <a:cs typeface="Calibri" panose="020F0502020204030204" pitchFamily="34" charset="0"/>
              </a:rPr>
              <a:t>Mapping financial exposures</a:t>
            </a:r>
            <a:endParaRPr lang="en-GB" altLang="en-US" sz="1600" i="1" dirty="0">
              <a:latin typeface="Calibri" panose="020F0502020204030204" pitchFamily="34" charset="0"/>
              <a:cs typeface="Calibri" panose="020F0502020204030204" pitchFamily="34" charset="0"/>
            </a:endParaRPr>
          </a:p>
        </p:txBody>
      </p:sp>
      <p:sp>
        <p:nvSpPr>
          <p:cNvPr id="27" name="Text Placeholder 20">
            <a:extLst>
              <a:ext uri="{FF2B5EF4-FFF2-40B4-BE49-F238E27FC236}">
                <a16:creationId xmlns:a16="http://schemas.microsoft.com/office/drawing/2014/main" id="{98059B50-BCBD-4DEA-84E6-AB6B5BC1D3ED}"/>
              </a:ext>
            </a:extLst>
          </p:cNvPr>
          <p:cNvSpPr txBox="1">
            <a:spLocks/>
          </p:cNvSpPr>
          <p:nvPr/>
        </p:nvSpPr>
        <p:spPr>
          <a:xfrm>
            <a:off x="136579" y="4359653"/>
            <a:ext cx="3089832" cy="634622"/>
          </a:xfrm>
          <a:prstGeom prst="rect">
            <a:avLst/>
          </a:prstGeom>
        </p:spPr>
        <p:txBody>
          <a:bodyPr/>
          <a:lstStyle>
            <a:lvl1pPr marL="298450" indent="-298450" algn="l" rtl="0" eaLnBrk="1" fontAlgn="base" hangingPunct="1">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1" fontAlgn="base" hangingPunct="1">
              <a:spcBef>
                <a:spcPct val="0"/>
              </a:spcBef>
              <a:spcAft>
                <a:spcPct val="0"/>
              </a:spcAft>
              <a:buChar char="–"/>
              <a:defRPr>
                <a:solidFill>
                  <a:schemeClr val="tx1"/>
                </a:solidFill>
                <a:latin typeface="+mn-lt"/>
                <a:cs typeface="+mn-cs"/>
              </a:defRPr>
            </a:lvl2pPr>
            <a:lvl3pPr marL="914400" indent="-315913" algn="l" rtl="0" eaLnBrk="1" fontAlgn="base" hangingPunct="1">
              <a:spcBef>
                <a:spcPct val="0"/>
              </a:spcBef>
              <a:spcAft>
                <a:spcPct val="0"/>
              </a:spcAft>
              <a:buChar char="•"/>
              <a:defRPr sz="1600">
                <a:solidFill>
                  <a:schemeClr val="tx1"/>
                </a:solidFill>
                <a:latin typeface="+mn-lt"/>
                <a:cs typeface="+mn-cs"/>
              </a:defRPr>
            </a:lvl3pPr>
            <a:lvl4pPr marL="1219200" indent="-303213" algn="l" rtl="0" eaLnBrk="1" fontAlgn="base" hangingPunct="1">
              <a:spcBef>
                <a:spcPct val="0"/>
              </a:spcBef>
              <a:spcAft>
                <a:spcPct val="0"/>
              </a:spcAft>
              <a:buChar char="–"/>
              <a:defRPr sz="1600">
                <a:solidFill>
                  <a:schemeClr val="tx1"/>
                </a:solidFill>
                <a:latin typeface="+mn-lt"/>
                <a:cs typeface="+mn-cs"/>
              </a:defRPr>
            </a:lvl4pPr>
            <a:lvl5pPr marL="15240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marL="0" indent="0">
              <a:buNone/>
            </a:pPr>
            <a:r>
              <a:rPr lang="en-GB" sz="900" kern="0" dirty="0">
                <a:solidFill>
                  <a:srgbClr val="585858"/>
                </a:solidFill>
                <a:latin typeface="Calibri" panose="020F0502020204030204" pitchFamily="34" charset="0"/>
                <a:cs typeface="Calibri" panose="020F0502020204030204" pitchFamily="34" charset="0"/>
              </a:rPr>
              <a:t>Source: </a:t>
            </a:r>
            <a:r>
              <a:rPr lang="en-GB" sz="900" kern="0" dirty="0">
                <a:solidFill>
                  <a:srgbClr val="585858"/>
                </a:solidFill>
                <a:latin typeface="Calibri" panose="020F0502020204030204" pitchFamily="34" charset="0"/>
                <a:cs typeface="Calibri" panose="020F0502020204030204" pitchFamily="34" charset="0"/>
                <a:hlinkClick r:id="rId3"/>
              </a:rPr>
              <a:t>Alogoskoufis et al (2021)</a:t>
            </a:r>
            <a:endParaRPr lang="en-GB"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0392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BF4CC1-9EDC-40C8-A0A0-9A2C4DCCC898}"/>
              </a:ext>
            </a:extLst>
          </p:cNvPr>
          <p:cNvSpPr>
            <a:spLocks noGrp="1"/>
          </p:cNvSpPr>
          <p:nvPr>
            <p:ph type="title"/>
          </p:nvPr>
        </p:nvSpPr>
        <p:spPr>
          <a:xfrm>
            <a:off x="227128" y="166640"/>
            <a:ext cx="8463702" cy="294626"/>
          </a:xfrm>
        </p:spPr>
        <p:txBody>
          <a:bodyPr/>
          <a:lstStyle/>
          <a:p>
            <a:r>
              <a:rPr lang="en-US" sz="1600" dirty="0">
                <a:latin typeface="Calibri" panose="020F0502020204030204" pitchFamily="34" charset="0"/>
                <a:cs typeface="Calibri" panose="020F0502020204030204" pitchFamily="34" charset="0"/>
              </a:rPr>
              <a:t>Physical risk exposures of banks are geographically concentrated</a:t>
            </a:r>
            <a:endParaRPr lang="en-GB" sz="16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549E6760-C16D-41D6-A882-567153AF34FE}"/>
              </a:ext>
            </a:extLst>
          </p:cNvPr>
          <p:cNvSpPr>
            <a:spLocks noGrp="1"/>
          </p:cNvSpPr>
          <p:nvPr>
            <p:ph type="sldNum" sz="quarter" idx="10"/>
          </p:nvPr>
        </p:nvSpPr>
        <p:spPr/>
        <p:txBody>
          <a:bodyPr/>
          <a:lstStyle/>
          <a:p>
            <a:pPr>
              <a:defRPr/>
            </a:pPr>
            <a:fld id="{44320B71-EC71-4A7E-8C8A-9C555B387A1C}" type="slidenum">
              <a:rPr lang="en-GB" smtClean="0">
                <a:latin typeface="Calibri" panose="020F0502020204030204" pitchFamily="34" charset="0"/>
                <a:cs typeface="Calibri" panose="020F0502020204030204" pitchFamily="34" charset="0"/>
              </a:rPr>
              <a:pPr>
                <a:defRPr/>
              </a:pPr>
              <a:t>7</a:t>
            </a:fld>
            <a:endParaRPr lang="en-GB" dirty="0">
              <a:latin typeface="Calibri" panose="020F0502020204030204" pitchFamily="34" charset="0"/>
              <a:cs typeface="Calibri" panose="020F0502020204030204" pitchFamily="34" charset="0"/>
            </a:endParaRPr>
          </a:p>
        </p:txBody>
      </p:sp>
      <p:sp>
        <p:nvSpPr>
          <p:cNvPr id="16" name="Text Placeholder 20">
            <a:extLst>
              <a:ext uri="{FF2B5EF4-FFF2-40B4-BE49-F238E27FC236}">
                <a16:creationId xmlns:a16="http://schemas.microsoft.com/office/drawing/2014/main" id="{8BE4C703-3E86-4978-9638-FB0805DFC4A0}"/>
              </a:ext>
            </a:extLst>
          </p:cNvPr>
          <p:cNvSpPr txBox="1">
            <a:spLocks/>
          </p:cNvSpPr>
          <p:nvPr/>
        </p:nvSpPr>
        <p:spPr>
          <a:xfrm>
            <a:off x="139047" y="4667045"/>
            <a:ext cx="3032647" cy="619629"/>
          </a:xfrm>
          <a:prstGeom prst="rect">
            <a:avLst/>
          </a:prstGeom>
          <a:noFill/>
        </p:spPr>
        <p:txBody>
          <a:bodyPr/>
          <a:lstStyle>
            <a:lvl1pPr marL="298450" indent="-298450" algn="l" rtl="0" eaLnBrk="1" fontAlgn="base" hangingPunct="1">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1" fontAlgn="base" hangingPunct="1">
              <a:spcBef>
                <a:spcPct val="0"/>
              </a:spcBef>
              <a:spcAft>
                <a:spcPct val="0"/>
              </a:spcAft>
              <a:buChar char="–"/>
              <a:defRPr>
                <a:solidFill>
                  <a:schemeClr val="tx1"/>
                </a:solidFill>
                <a:latin typeface="+mn-lt"/>
                <a:cs typeface="+mn-cs"/>
              </a:defRPr>
            </a:lvl2pPr>
            <a:lvl3pPr marL="914400" indent="-315913" algn="l" rtl="0" eaLnBrk="1" fontAlgn="base" hangingPunct="1">
              <a:spcBef>
                <a:spcPct val="0"/>
              </a:spcBef>
              <a:spcAft>
                <a:spcPct val="0"/>
              </a:spcAft>
              <a:buChar char="•"/>
              <a:defRPr sz="1600">
                <a:solidFill>
                  <a:schemeClr val="tx1"/>
                </a:solidFill>
                <a:latin typeface="+mn-lt"/>
                <a:cs typeface="+mn-cs"/>
              </a:defRPr>
            </a:lvl3pPr>
            <a:lvl4pPr marL="1219200" indent="-303213" algn="l" rtl="0" eaLnBrk="1" fontAlgn="base" hangingPunct="1">
              <a:spcBef>
                <a:spcPct val="0"/>
              </a:spcBef>
              <a:spcAft>
                <a:spcPct val="0"/>
              </a:spcAft>
              <a:buChar char="–"/>
              <a:defRPr sz="1600">
                <a:solidFill>
                  <a:schemeClr val="tx1"/>
                </a:solidFill>
                <a:latin typeface="+mn-lt"/>
                <a:cs typeface="+mn-cs"/>
              </a:defRPr>
            </a:lvl4pPr>
            <a:lvl5pPr marL="15240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marL="0" indent="0">
              <a:buNone/>
            </a:pPr>
            <a:r>
              <a:rPr lang="en-GB" sz="1000" kern="0" dirty="0">
                <a:solidFill>
                  <a:srgbClr val="585858"/>
                </a:solidFill>
                <a:latin typeface="Calibri" panose="020F0502020204030204" pitchFamily="34" charset="0"/>
                <a:cs typeface="Calibri" panose="020F0502020204030204" pitchFamily="34" charset="0"/>
              </a:rPr>
              <a:t>Sources ECB/ESRB (2021), </a:t>
            </a:r>
            <a:r>
              <a:rPr lang="en-GB" sz="1000" kern="0" dirty="0">
                <a:solidFill>
                  <a:srgbClr val="585858"/>
                </a:solidFill>
                <a:latin typeface="Calibri" panose="020F0502020204030204" pitchFamily="34" charset="0"/>
                <a:cs typeface="Calibri" panose="020F0502020204030204" pitchFamily="34" charset="0"/>
                <a:hlinkClick r:id="rId3"/>
              </a:rPr>
              <a:t>Climate-related risk and financial stability</a:t>
            </a:r>
            <a:endParaRPr lang="en-GB" sz="1000" dirty="0">
              <a:latin typeface="Calibri" panose="020F0502020204030204" pitchFamily="34" charset="0"/>
              <a:cs typeface="Calibri" panose="020F0502020204030204" pitchFamily="34" charset="0"/>
            </a:endParaRPr>
          </a:p>
        </p:txBody>
      </p:sp>
      <p:sp>
        <p:nvSpPr>
          <p:cNvPr id="19" name="Line 7">
            <a:extLst>
              <a:ext uri="{FF2B5EF4-FFF2-40B4-BE49-F238E27FC236}">
                <a16:creationId xmlns:a16="http://schemas.microsoft.com/office/drawing/2014/main" id="{2E8ADE53-8A5C-4405-8E26-A91F50237E43}"/>
              </a:ext>
            </a:extLst>
          </p:cNvPr>
          <p:cNvSpPr>
            <a:spLocks noChangeShapeType="1"/>
          </p:cNvSpPr>
          <p:nvPr/>
        </p:nvSpPr>
        <p:spPr bwMode="auto">
          <a:xfrm flipH="1" flipV="1">
            <a:off x="195757" y="1158506"/>
            <a:ext cx="8899601"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endParaRPr lang="en-GB" dirty="0">
              <a:solidFill>
                <a:srgbClr val="585858"/>
              </a:solidFill>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8764F30C-CFD0-4C3B-B8F8-85F844D88CB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3856" y="1236314"/>
            <a:ext cx="2783030" cy="3097048"/>
          </a:xfrm>
          <a:prstGeom prst="rect">
            <a:avLst/>
          </a:prstGeom>
          <a:noFill/>
          <a:ln>
            <a:noFill/>
          </a:ln>
        </p:spPr>
      </p:pic>
      <p:graphicFrame>
        <p:nvGraphicFramePr>
          <p:cNvPr id="21" name="Table 20">
            <a:extLst>
              <a:ext uri="{FF2B5EF4-FFF2-40B4-BE49-F238E27FC236}">
                <a16:creationId xmlns:a16="http://schemas.microsoft.com/office/drawing/2014/main" id="{D08A7F04-831D-4DB1-900E-A5938E1F9021}"/>
              </a:ext>
            </a:extLst>
          </p:cNvPr>
          <p:cNvGraphicFramePr>
            <a:graphicFrameLocks noGrp="1"/>
          </p:cNvGraphicFramePr>
          <p:nvPr/>
        </p:nvGraphicFramePr>
        <p:xfrm>
          <a:off x="207597" y="672657"/>
          <a:ext cx="2808382" cy="277091"/>
        </p:xfrm>
        <a:graphic>
          <a:graphicData uri="http://schemas.openxmlformats.org/drawingml/2006/table">
            <a:tbl>
              <a:tblPr firstRow="1" firstCol="1" bandRow="1">
                <a:effectLst/>
                <a:tableStyleId>{5C22544A-7EE6-4342-B048-85BDC9FD1C3A}</a:tableStyleId>
              </a:tblPr>
              <a:tblGrid>
                <a:gridCol w="2808382">
                  <a:extLst>
                    <a:ext uri="{9D8B030D-6E8A-4147-A177-3AD203B41FA5}">
                      <a16:colId xmlns:a16="http://schemas.microsoft.com/office/drawing/2014/main" val="3071747578"/>
                    </a:ext>
                  </a:extLst>
                </a:gridCol>
              </a:tblGrid>
              <a:tr h="277091">
                <a:tc>
                  <a:txBody>
                    <a:bodyPr/>
                    <a:lstStyle/>
                    <a:p>
                      <a:pPr>
                        <a:lnSpc>
                          <a:spcPct val="100000"/>
                        </a:lnSpc>
                        <a:spcBef>
                          <a:spcPts val="0"/>
                        </a:spcBef>
                        <a:spcAft>
                          <a:spcPts val="0"/>
                        </a:spcAft>
                      </a:pPr>
                      <a:r>
                        <a:rPr lang="en-GB" sz="1000" b="1" i="0" kern="1200" dirty="0">
                          <a:solidFill>
                            <a:schemeClr val="tx2"/>
                          </a:solidFill>
                          <a:effectLst/>
                          <a:latin typeface="Calibri" panose="020F0502020204030204" pitchFamily="34" charset="0"/>
                          <a:ea typeface="+mn-ea"/>
                          <a:cs typeface="Calibri" panose="020F0502020204030204" pitchFamily="34" charset="0"/>
                        </a:rPr>
                        <a:t>Firm exposures to physical hazards </a:t>
                      </a:r>
                    </a:p>
                    <a:p>
                      <a:pPr>
                        <a:lnSpc>
                          <a:spcPct val="100000"/>
                        </a:lnSpc>
                        <a:spcBef>
                          <a:spcPts val="0"/>
                        </a:spcBef>
                        <a:spcAft>
                          <a:spcPts val="0"/>
                        </a:spcAft>
                      </a:pPr>
                      <a:r>
                        <a:rPr lang="en-GB" sz="800" b="0" i="0" kern="1200" dirty="0">
                          <a:solidFill>
                            <a:schemeClr val="tx2"/>
                          </a:solidFill>
                          <a:effectLst/>
                          <a:latin typeface="Calibri" panose="020F0502020204030204" pitchFamily="34" charset="0"/>
                          <a:ea typeface="+mn-ea"/>
                          <a:cs typeface="Calibri" panose="020F0502020204030204" pitchFamily="34" charset="0"/>
                        </a:rPr>
                        <a:t>(Maximum firm exposure to physical hazards next 20 years)</a:t>
                      </a:r>
                    </a:p>
                  </a:txBody>
                  <a:tcPr marL="0" marR="36195" marT="0" marB="0">
                    <a:noFill/>
                  </a:tcPr>
                </a:tc>
                <a:extLst>
                  <a:ext uri="{0D108BD9-81ED-4DB2-BD59-A6C34878D82A}">
                    <a16:rowId xmlns:a16="http://schemas.microsoft.com/office/drawing/2014/main" val="2418393780"/>
                  </a:ext>
                </a:extLst>
              </a:tr>
            </a:tbl>
          </a:graphicData>
        </a:graphic>
      </p:graphicFrame>
      <p:pic>
        <p:nvPicPr>
          <p:cNvPr id="10" name="Picture 9">
            <a:extLst>
              <a:ext uri="{FF2B5EF4-FFF2-40B4-BE49-F238E27FC236}">
                <a16:creationId xmlns:a16="http://schemas.microsoft.com/office/drawing/2014/main" id="{8E314A9B-2E1C-45D5-885E-69930FC5575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129308" y="1343426"/>
            <a:ext cx="2948893" cy="3054025"/>
          </a:xfrm>
          <a:prstGeom prst="rect">
            <a:avLst/>
          </a:prstGeom>
          <a:noFill/>
          <a:ln>
            <a:noFill/>
          </a:ln>
        </p:spPr>
      </p:pic>
      <p:graphicFrame>
        <p:nvGraphicFramePr>
          <p:cNvPr id="11" name="Table 10">
            <a:extLst>
              <a:ext uri="{FF2B5EF4-FFF2-40B4-BE49-F238E27FC236}">
                <a16:creationId xmlns:a16="http://schemas.microsoft.com/office/drawing/2014/main" id="{2F268ADD-139B-4BA3-9207-3DE215AC5C58}"/>
              </a:ext>
            </a:extLst>
          </p:cNvPr>
          <p:cNvGraphicFramePr>
            <a:graphicFrameLocks noGrp="1"/>
          </p:cNvGraphicFramePr>
          <p:nvPr/>
        </p:nvGraphicFramePr>
        <p:xfrm>
          <a:off x="3082125" y="666582"/>
          <a:ext cx="2912449" cy="356259"/>
        </p:xfrm>
        <a:graphic>
          <a:graphicData uri="http://schemas.openxmlformats.org/drawingml/2006/table">
            <a:tbl>
              <a:tblPr firstRow="1" firstCol="1" bandRow="1">
                <a:effectLst/>
                <a:tableStyleId>{5C22544A-7EE6-4342-B048-85BDC9FD1C3A}</a:tableStyleId>
              </a:tblPr>
              <a:tblGrid>
                <a:gridCol w="2912449">
                  <a:extLst>
                    <a:ext uri="{9D8B030D-6E8A-4147-A177-3AD203B41FA5}">
                      <a16:colId xmlns:a16="http://schemas.microsoft.com/office/drawing/2014/main" val="3071747578"/>
                    </a:ext>
                  </a:extLst>
                </a:gridCol>
              </a:tblGrid>
              <a:tr h="356259">
                <a:tc>
                  <a:txBody>
                    <a:bodyPr/>
                    <a:lstStyle/>
                    <a:p>
                      <a:pPr>
                        <a:lnSpc>
                          <a:spcPct val="100000"/>
                        </a:lnSpc>
                        <a:spcBef>
                          <a:spcPts val="0"/>
                        </a:spcBef>
                        <a:spcAft>
                          <a:spcPts val="0"/>
                        </a:spcAft>
                      </a:pPr>
                      <a:r>
                        <a:rPr lang="en-GB" sz="1100" b="1" i="0" kern="1200" dirty="0">
                          <a:solidFill>
                            <a:schemeClr val="tx2"/>
                          </a:solidFill>
                          <a:effectLst/>
                          <a:latin typeface="Calibri" panose="020F0502020204030204" pitchFamily="34" charset="0"/>
                          <a:ea typeface="+mn-ea"/>
                          <a:cs typeface="Calibri" panose="020F0502020204030204" pitchFamily="34" charset="0"/>
                        </a:rPr>
                        <a:t>Bank credit exposures to firms, by hazard</a:t>
                      </a:r>
                    </a:p>
                    <a:p>
                      <a:pPr>
                        <a:lnSpc>
                          <a:spcPct val="100000"/>
                        </a:lnSpc>
                        <a:spcBef>
                          <a:spcPts val="0"/>
                        </a:spcBef>
                        <a:spcAft>
                          <a:spcPts val="0"/>
                        </a:spcAft>
                      </a:pPr>
                      <a:r>
                        <a:rPr lang="en-GB" sz="900" b="0" i="0" kern="1200" dirty="0">
                          <a:solidFill>
                            <a:schemeClr val="tx2"/>
                          </a:solidFill>
                          <a:effectLst/>
                          <a:latin typeface="Calibri" panose="020F0502020204030204" pitchFamily="34" charset="0"/>
                          <a:ea typeface="+mn-ea"/>
                          <a:cs typeface="Calibri" panose="020F0502020204030204" pitchFamily="34" charset="0"/>
                        </a:rPr>
                        <a:t>(shares; percentages of total bank exposures to NFCs)</a:t>
                      </a:r>
                    </a:p>
                  </a:txBody>
                  <a:tcPr marL="0" marR="36195" marT="0" marB="0">
                    <a:noFill/>
                  </a:tcPr>
                </a:tc>
                <a:extLst>
                  <a:ext uri="{0D108BD9-81ED-4DB2-BD59-A6C34878D82A}">
                    <a16:rowId xmlns:a16="http://schemas.microsoft.com/office/drawing/2014/main" val="2418393780"/>
                  </a:ext>
                </a:extLst>
              </a:tr>
            </a:tbl>
          </a:graphicData>
        </a:graphic>
      </p:graphicFrame>
      <p:graphicFrame>
        <p:nvGraphicFramePr>
          <p:cNvPr id="14" name="Table 13">
            <a:extLst>
              <a:ext uri="{FF2B5EF4-FFF2-40B4-BE49-F238E27FC236}">
                <a16:creationId xmlns:a16="http://schemas.microsoft.com/office/drawing/2014/main" id="{50C44891-4A5A-4204-8603-87E23B2CF848}"/>
              </a:ext>
            </a:extLst>
          </p:cNvPr>
          <p:cNvGraphicFramePr>
            <a:graphicFrameLocks noGrp="1"/>
          </p:cNvGraphicFramePr>
          <p:nvPr/>
        </p:nvGraphicFramePr>
        <p:xfrm>
          <a:off x="6023368" y="629329"/>
          <a:ext cx="3111834" cy="441960"/>
        </p:xfrm>
        <a:graphic>
          <a:graphicData uri="http://schemas.openxmlformats.org/drawingml/2006/table">
            <a:tbl>
              <a:tblPr firstRow="1" firstCol="1" bandRow="1">
                <a:effectLst/>
                <a:tableStyleId>{5C22544A-7EE6-4342-B048-85BDC9FD1C3A}</a:tableStyleId>
              </a:tblPr>
              <a:tblGrid>
                <a:gridCol w="3111834">
                  <a:extLst>
                    <a:ext uri="{9D8B030D-6E8A-4147-A177-3AD203B41FA5}">
                      <a16:colId xmlns:a16="http://schemas.microsoft.com/office/drawing/2014/main" val="3071747578"/>
                    </a:ext>
                  </a:extLst>
                </a:gridCol>
              </a:tblGrid>
              <a:tr h="137331">
                <a:tc>
                  <a:txBody>
                    <a:bodyPr/>
                    <a:lstStyle/>
                    <a:p>
                      <a:pPr>
                        <a:lnSpc>
                          <a:spcPct val="100000"/>
                        </a:lnSpc>
                        <a:spcBef>
                          <a:spcPts val="0"/>
                        </a:spcBef>
                        <a:spcAft>
                          <a:spcPts val="0"/>
                        </a:spcAft>
                      </a:pPr>
                      <a:r>
                        <a:rPr lang="en-GB" sz="1100" b="1" i="0" kern="1200" dirty="0">
                          <a:solidFill>
                            <a:srgbClr val="003299"/>
                          </a:solidFill>
                          <a:effectLst/>
                          <a:latin typeface="Calibri" panose="020F0502020204030204" pitchFamily="34" charset="0"/>
                          <a:ea typeface="+mn-ea"/>
                          <a:cs typeface="Calibri" panose="020F0502020204030204" pitchFamily="34" charset="0"/>
                        </a:rPr>
                        <a:t>Protection gap for European countries by hazard</a:t>
                      </a:r>
                    </a:p>
                    <a:p>
                      <a:pPr>
                        <a:lnSpc>
                          <a:spcPct val="100000"/>
                        </a:lnSpc>
                        <a:spcBef>
                          <a:spcPts val="0"/>
                        </a:spcBef>
                        <a:spcAft>
                          <a:spcPts val="0"/>
                        </a:spcAft>
                      </a:pPr>
                      <a:r>
                        <a:rPr lang="en-GB" sz="900" b="0" i="0" u="none" dirty="0">
                          <a:solidFill>
                            <a:srgbClr val="003299"/>
                          </a:solidFill>
                          <a:effectLst/>
                          <a:latin typeface="Calibri" panose="020F0502020204030204" pitchFamily="34" charset="0"/>
                          <a:ea typeface="Times New Roman" panose="02020603050405020304" pitchFamily="18" charset="0"/>
                          <a:cs typeface="Calibri" panose="020F0502020204030204" pitchFamily="34" charset="0"/>
                        </a:rPr>
                        <a:t>(Index, A protection gap of 3 or above is expected to present material risk to the real economy</a:t>
                      </a:r>
                      <a:r>
                        <a:rPr lang="en-GB" sz="900" b="0" i="0" dirty="0">
                          <a:solidFill>
                            <a:srgbClr val="003299"/>
                          </a:solidFill>
                          <a:effectLst/>
                          <a:latin typeface="Calibri" panose="020F0502020204030204" pitchFamily="34" charset="0"/>
                          <a:ea typeface="Times New Roman" panose="02020603050405020304" pitchFamily="18" charset="0"/>
                          <a:cs typeface="Calibri" panose="020F0502020204030204" pitchFamily="34" charset="0"/>
                        </a:rPr>
                        <a:t>)</a:t>
                      </a:r>
                    </a:p>
                  </a:txBody>
                  <a:tcPr marL="0" marR="36195" marT="0" marB="0">
                    <a:noFill/>
                  </a:tcPr>
                </a:tc>
                <a:extLst>
                  <a:ext uri="{0D108BD9-81ED-4DB2-BD59-A6C34878D82A}">
                    <a16:rowId xmlns:a16="http://schemas.microsoft.com/office/drawing/2014/main" val="2418393780"/>
                  </a:ext>
                </a:extLst>
              </a:tr>
            </a:tbl>
          </a:graphicData>
        </a:graphic>
      </p:graphicFrame>
      <p:pic>
        <p:nvPicPr>
          <p:cNvPr id="15" name="Picture 14">
            <a:extLst>
              <a:ext uri="{FF2B5EF4-FFF2-40B4-BE49-F238E27FC236}">
                <a16:creationId xmlns:a16="http://schemas.microsoft.com/office/drawing/2014/main" id="{35D6989B-E8C1-45CF-80E5-BCA1C2DB2A18}"/>
              </a:ext>
            </a:extLst>
          </p:cNvPr>
          <p:cNvPicPr>
            <a:picLocks noChangeAspect="1"/>
          </p:cNvPicPr>
          <p:nvPr/>
        </p:nvPicPr>
        <p:blipFill>
          <a:blip r:embed="rId6"/>
          <a:stretch>
            <a:fillRect/>
          </a:stretch>
        </p:blipFill>
        <p:spPr>
          <a:xfrm>
            <a:off x="7043271" y="2497385"/>
            <a:ext cx="1072029" cy="765061"/>
          </a:xfrm>
          <a:prstGeom prst="rect">
            <a:avLst/>
          </a:prstGeom>
        </p:spPr>
      </p:pic>
      <p:pic>
        <p:nvPicPr>
          <p:cNvPr id="17" name="Picture 16">
            <a:extLst>
              <a:ext uri="{FF2B5EF4-FFF2-40B4-BE49-F238E27FC236}">
                <a16:creationId xmlns:a16="http://schemas.microsoft.com/office/drawing/2014/main" id="{415773EE-3E0E-484F-AA9E-82BB2EE35B6B}"/>
              </a:ext>
            </a:extLst>
          </p:cNvPr>
          <p:cNvPicPr>
            <a:picLocks noChangeAspect="1"/>
          </p:cNvPicPr>
          <p:nvPr/>
        </p:nvPicPr>
        <p:blipFill>
          <a:blip r:embed="rId7"/>
          <a:stretch>
            <a:fillRect/>
          </a:stretch>
        </p:blipFill>
        <p:spPr>
          <a:xfrm>
            <a:off x="6159740" y="1418634"/>
            <a:ext cx="2929954" cy="825014"/>
          </a:xfrm>
          <a:prstGeom prst="rect">
            <a:avLst/>
          </a:prstGeom>
        </p:spPr>
      </p:pic>
    </p:spTree>
    <p:extLst>
      <p:ext uri="{BB962C8B-B14F-4D97-AF65-F5344CB8AC3E}">
        <p14:creationId xmlns:p14="http://schemas.microsoft.com/office/powerpoint/2010/main" val="1270308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BF4CC1-9EDC-40C8-A0A0-9A2C4DCCC898}"/>
              </a:ext>
            </a:extLst>
          </p:cNvPr>
          <p:cNvSpPr>
            <a:spLocks noGrp="1"/>
          </p:cNvSpPr>
          <p:nvPr>
            <p:ph type="title"/>
          </p:nvPr>
        </p:nvSpPr>
        <p:spPr>
          <a:xfrm>
            <a:off x="136878" y="157159"/>
            <a:ext cx="8463702" cy="294626"/>
          </a:xfrm>
        </p:spPr>
        <p:txBody>
          <a:bodyPr/>
          <a:lstStyle/>
          <a:p>
            <a:r>
              <a:rPr lang="en-GB" sz="1600" dirty="0">
                <a:latin typeface="Calibri" panose="020F0502020204030204" pitchFamily="34" charset="0"/>
                <a:cs typeface="Calibri" panose="020F0502020204030204" pitchFamily="34" charset="0"/>
              </a:rPr>
              <a:t>Transition risk exposures are concentrated in economic sectors (both and </a:t>
            </a:r>
            <a:r>
              <a:rPr lang="en-GB" sz="1600" i="1" dirty="0">
                <a:latin typeface="Calibri" panose="020F0502020204030204" pitchFamily="34" charset="0"/>
                <a:cs typeface="Calibri" panose="020F0502020204030204" pitchFamily="34" charset="0"/>
              </a:rPr>
              <a:t>across</a:t>
            </a:r>
            <a:r>
              <a:rPr lang="en-GB" sz="1600" dirty="0">
                <a:latin typeface="Calibri" panose="020F0502020204030204" pitchFamily="34" charset="0"/>
                <a:cs typeface="Calibri" panose="020F0502020204030204" pitchFamily="34" charset="0"/>
              </a:rPr>
              <a:t> and </a:t>
            </a:r>
            <a:r>
              <a:rPr lang="en-GB" sz="1600" i="1" dirty="0">
                <a:latin typeface="Calibri" panose="020F0502020204030204" pitchFamily="34" charset="0"/>
                <a:cs typeface="Calibri" panose="020F0502020204030204" pitchFamily="34" charset="0"/>
              </a:rPr>
              <a:t>within</a:t>
            </a:r>
            <a:r>
              <a:rPr lang="en-GB" sz="1600" dirty="0">
                <a:latin typeface="Calibri" panose="020F0502020204030204" pitchFamily="34" charset="0"/>
                <a:cs typeface="Calibri" panose="020F0502020204030204" pitchFamily="34" charset="0"/>
              </a:rPr>
              <a:t>)</a:t>
            </a:r>
          </a:p>
        </p:txBody>
      </p:sp>
      <p:sp>
        <p:nvSpPr>
          <p:cNvPr id="4" name="Slide Number Placeholder 3">
            <a:extLst>
              <a:ext uri="{FF2B5EF4-FFF2-40B4-BE49-F238E27FC236}">
                <a16:creationId xmlns:a16="http://schemas.microsoft.com/office/drawing/2014/main" id="{549E6760-C16D-41D6-A882-567153AF34FE}"/>
              </a:ext>
            </a:extLst>
          </p:cNvPr>
          <p:cNvSpPr>
            <a:spLocks noGrp="1"/>
          </p:cNvSpPr>
          <p:nvPr>
            <p:ph type="sldNum" sz="quarter" idx="10"/>
          </p:nvPr>
        </p:nvSpPr>
        <p:spPr/>
        <p:txBody>
          <a:bodyPr/>
          <a:lstStyle/>
          <a:p>
            <a:pPr>
              <a:defRPr/>
            </a:pPr>
            <a:fld id="{44320B71-EC71-4A7E-8C8A-9C555B387A1C}" type="slidenum">
              <a:rPr lang="en-GB" smtClean="0">
                <a:latin typeface="Calibri" panose="020F0502020204030204" pitchFamily="34" charset="0"/>
                <a:cs typeface="Calibri" panose="020F0502020204030204" pitchFamily="34" charset="0"/>
              </a:rPr>
              <a:pPr>
                <a:defRPr/>
              </a:pPr>
              <a:t>8</a:t>
            </a:fld>
            <a:endParaRPr lang="en-GB" dirty="0">
              <a:latin typeface="Calibri" panose="020F0502020204030204" pitchFamily="34" charset="0"/>
              <a:cs typeface="Calibri" panose="020F0502020204030204" pitchFamily="34" charset="0"/>
            </a:endParaRPr>
          </a:p>
        </p:txBody>
      </p:sp>
      <p:graphicFrame>
        <p:nvGraphicFramePr>
          <p:cNvPr id="11" name="Table 9">
            <a:extLst>
              <a:ext uri="{FF2B5EF4-FFF2-40B4-BE49-F238E27FC236}">
                <a16:creationId xmlns:a16="http://schemas.microsoft.com/office/drawing/2014/main" id="{AA97E925-60ED-452F-B585-171A62DB8058}"/>
              </a:ext>
            </a:extLst>
          </p:cNvPr>
          <p:cNvGraphicFramePr>
            <a:graphicFrameLocks noGrp="1"/>
          </p:cNvGraphicFramePr>
          <p:nvPr/>
        </p:nvGraphicFramePr>
        <p:xfrm>
          <a:off x="474911" y="668252"/>
          <a:ext cx="3494238" cy="3925860"/>
        </p:xfrm>
        <a:graphic>
          <a:graphicData uri="http://schemas.openxmlformats.org/drawingml/2006/table">
            <a:tbl>
              <a:tblPr firstRow="1" bandRow="1">
                <a:tableStyleId>{5C22544A-7EE6-4342-B048-85BDC9FD1C3A}</a:tableStyleId>
              </a:tblPr>
              <a:tblGrid>
                <a:gridCol w="3494238">
                  <a:extLst>
                    <a:ext uri="{9D8B030D-6E8A-4147-A177-3AD203B41FA5}">
                      <a16:colId xmlns:a16="http://schemas.microsoft.com/office/drawing/2014/main" val="4203189029"/>
                    </a:ext>
                  </a:extLst>
                </a:gridCol>
              </a:tblGrid>
              <a:tr h="3205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2"/>
                          </a:solidFill>
                          <a:latin typeface="Calibri" panose="020F0502020204030204" pitchFamily="34" charset="0"/>
                          <a:ea typeface="MS PGothic" pitchFamily="34" charset="-128"/>
                          <a:cs typeface="Calibri" panose="020F0502020204030204" pitchFamily="34" charset="0"/>
                        </a:rPr>
                        <a:t>Euro area exposures to high and low emitting firms</a:t>
                      </a:r>
                      <a:br>
                        <a:rPr lang="en-GB" altLang="en-US" sz="1100" b="0" kern="1200" dirty="0">
                          <a:solidFill>
                            <a:schemeClr val="tx2"/>
                          </a:solidFill>
                          <a:latin typeface="Calibri" panose="020F0502020204030204" pitchFamily="34" charset="0"/>
                          <a:ea typeface="MS PGothic" pitchFamily="34" charset="-128"/>
                          <a:cs typeface="Calibri" panose="020F0502020204030204" pitchFamily="34" charset="0"/>
                        </a:rPr>
                      </a:br>
                      <a:r>
                        <a:rPr lang="en-GB" altLang="en-US" sz="900" b="0" i="0" kern="1200" dirty="0">
                          <a:solidFill>
                            <a:schemeClr val="tx2"/>
                          </a:solidFill>
                          <a:latin typeface="Calibri" panose="020F0502020204030204" pitchFamily="34" charset="0"/>
                          <a:ea typeface="MS PGothic" pitchFamily="34" charset="-128"/>
                          <a:cs typeface="Calibri" panose="020F0502020204030204" pitchFamily="34" charset="0"/>
                        </a:rPr>
                        <a:t>(percentages of total exposures and securities holdings)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2659035"/>
                  </a:ext>
                </a:extLst>
              </a:tr>
              <a:tr h="7203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kern="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kern="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kern="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0" dirty="0">
                          <a:latin typeface="Calibri" panose="020F0502020204030204" pitchFamily="34" charset="0"/>
                          <a:cs typeface="Calibri" panose="020F0502020204030204" pitchFamily="34" charset="0"/>
                        </a:rPr>
                        <a:t>Source: </a:t>
                      </a:r>
                      <a:r>
                        <a:rPr lang="en-GB" sz="1000" b="0" kern="0" dirty="0">
                          <a:latin typeface="Calibri" panose="020F0502020204030204" pitchFamily="34" charset="0"/>
                          <a:cs typeface="Calibri" panose="020F0502020204030204" pitchFamily="34" charset="0"/>
                          <a:hlinkClick r:id="rId3"/>
                        </a:rPr>
                        <a:t>ECB Financial Stability Review</a:t>
                      </a:r>
                      <a:r>
                        <a:rPr lang="en-GB" sz="1000" b="0" kern="0" dirty="0">
                          <a:latin typeface="Calibri" panose="020F0502020204030204" pitchFamily="34" charset="0"/>
                          <a:cs typeface="Calibri" panose="020F0502020204030204" pitchFamily="34" charset="0"/>
                        </a:rPr>
                        <a:t>, May 2022.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4216180"/>
                  </a:ext>
                </a:extLst>
              </a:tr>
            </a:tbl>
          </a:graphicData>
        </a:graphic>
      </p:graphicFrame>
      <p:pic>
        <p:nvPicPr>
          <p:cNvPr id="12" name="Picture 11">
            <a:extLst>
              <a:ext uri="{FF2B5EF4-FFF2-40B4-BE49-F238E27FC236}">
                <a16:creationId xmlns:a16="http://schemas.microsoft.com/office/drawing/2014/main" id="{7029E4A6-1C10-4B35-AF92-03A9A23080E0}"/>
              </a:ext>
            </a:extLst>
          </p:cNvPr>
          <p:cNvPicPr>
            <a:picLocks noChangeAspect="1"/>
          </p:cNvPicPr>
          <p:nvPr/>
        </p:nvPicPr>
        <p:blipFill>
          <a:blip r:embed="rId4"/>
          <a:stretch>
            <a:fillRect/>
          </a:stretch>
        </p:blipFill>
        <p:spPr>
          <a:xfrm>
            <a:off x="795297" y="1329978"/>
            <a:ext cx="2941937" cy="2801751"/>
          </a:xfrm>
          <a:prstGeom prst="rect">
            <a:avLst/>
          </a:prstGeom>
        </p:spPr>
      </p:pic>
      <p:graphicFrame>
        <p:nvGraphicFramePr>
          <p:cNvPr id="25" name="Table 24">
            <a:extLst>
              <a:ext uri="{FF2B5EF4-FFF2-40B4-BE49-F238E27FC236}">
                <a16:creationId xmlns:a16="http://schemas.microsoft.com/office/drawing/2014/main" id="{673BABAC-1837-4127-99D8-E68EE1402895}"/>
              </a:ext>
            </a:extLst>
          </p:cNvPr>
          <p:cNvGraphicFramePr>
            <a:graphicFrameLocks noGrp="1"/>
          </p:cNvGraphicFramePr>
          <p:nvPr/>
        </p:nvGraphicFramePr>
        <p:xfrm>
          <a:off x="4425691" y="977840"/>
          <a:ext cx="4491986" cy="304800"/>
        </p:xfrm>
        <a:graphic>
          <a:graphicData uri="http://schemas.openxmlformats.org/drawingml/2006/table">
            <a:tbl>
              <a:tblPr firstRow="1" firstCol="1" bandRow="1">
                <a:effectLst/>
                <a:tableStyleId>{5C22544A-7EE6-4342-B048-85BDC9FD1C3A}</a:tableStyleId>
              </a:tblPr>
              <a:tblGrid>
                <a:gridCol w="4491986">
                  <a:extLst>
                    <a:ext uri="{9D8B030D-6E8A-4147-A177-3AD203B41FA5}">
                      <a16:colId xmlns:a16="http://schemas.microsoft.com/office/drawing/2014/main" val="3071747578"/>
                    </a:ext>
                  </a:extLst>
                </a:gridCol>
              </a:tblGrid>
              <a:tr h="262940">
                <a:tc>
                  <a:txBody>
                    <a:bodyPr/>
                    <a:lstStyle/>
                    <a:p>
                      <a:pPr>
                        <a:lnSpc>
                          <a:spcPct val="100000"/>
                        </a:lnSpc>
                        <a:spcBef>
                          <a:spcPts val="0"/>
                        </a:spcBef>
                        <a:spcAft>
                          <a:spcPts val="0"/>
                        </a:spcAft>
                      </a:pPr>
                      <a:r>
                        <a:rPr lang="en-GB" sz="1100" b="1" kern="1200" dirty="0">
                          <a:solidFill>
                            <a:schemeClr val="tx2"/>
                          </a:solidFill>
                          <a:effectLst/>
                          <a:latin typeface="Calibri" panose="020F0502020204030204" pitchFamily="34" charset="0"/>
                          <a:ea typeface="+mn-ea"/>
                          <a:cs typeface="Calibri" panose="020F0502020204030204" pitchFamily="34" charset="0"/>
                        </a:rPr>
                        <a:t>Firm-level emission intensities across and within euro area sectors </a:t>
                      </a:r>
                    </a:p>
                    <a:p>
                      <a:pPr>
                        <a:lnSpc>
                          <a:spcPct val="100000"/>
                        </a:lnSpc>
                        <a:spcBef>
                          <a:spcPts val="0"/>
                        </a:spcBef>
                        <a:spcAft>
                          <a:spcPts val="0"/>
                        </a:spcAft>
                      </a:pPr>
                      <a:r>
                        <a:rPr lang="en-GB" sz="900" b="0" i="0" kern="1200" dirty="0">
                          <a:solidFill>
                            <a:schemeClr val="tx2"/>
                          </a:solidFill>
                          <a:effectLst/>
                          <a:latin typeface="Calibri" panose="020F0502020204030204" pitchFamily="34" charset="0"/>
                          <a:ea typeface="+mn-ea"/>
                          <a:cs typeface="Calibri" panose="020F0502020204030204" pitchFamily="34" charset="0"/>
                        </a:rPr>
                        <a:t>(Emissions in tonnes of CO2 equivalents per USD million revenue)</a:t>
                      </a:r>
                    </a:p>
                  </a:txBody>
                  <a:tcPr marL="0" marR="36195" marT="0" marB="0">
                    <a:noFill/>
                  </a:tcPr>
                </a:tc>
                <a:extLst>
                  <a:ext uri="{0D108BD9-81ED-4DB2-BD59-A6C34878D82A}">
                    <a16:rowId xmlns:a16="http://schemas.microsoft.com/office/drawing/2014/main" val="2418393780"/>
                  </a:ext>
                </a:extLst>
              </a:tr>
            </a:tbl>
          </a:graphicData>
        </a:graphic>
      </p:graphicFrame>
      <p:grpSp>
        <p:nvGrpSpPr>
          <p:cNvPr id="26" name="Group 25">
            <a:extLst>
              <a:ext uri="{FF2B5EF4-FFF2-40B4-BE49-F238E27FC236}">
                <a16:creationId xmlns:a16="http://schemas.microsoft.com/office/drawing/2014/main" id="{E5327F06-45F6-4034-9CCB-4CC26020DADB}"/>
              </a:ext>
            </a:extLst>
          </p:cNvPr>
          <p:cNvGrpSpPr>
            <a:grpSpLocks noChangeAspect="1"/>
          </p:cNvGrpSpPr>
          <p:nvPr/>
        </p:nvGrpSpPr>
        <p:grpSpPr>
          <a:xfrm>
            <a:off x="4507044" y="1317067"/>
            <a:ext cx="3959786" cy="2628230"/>
            <a:chOff x="84253" y="1566862"/>
            <a:chExt cx="3922338" cy="2627579"/>
          </a:xfrm>
        </p:grpSpPr>
        <p:grpSp>
          <p:nvGrpSpPr>
            <p:cNvPr id="27" name="Group 26">
              <a:extLst>
                <a:ext uri="{FF2B5EF4-FFF2-40B4-BE49-F238E27FC236}">
                  <a16:creationId xmlns:a16="http://schemas.microsoft.com/office/drawing/2014/main" id="{9D9DD6BB-78D1-4A50-902E-69E010B65426}"/>
                </a:ext>
              </a:extLst>
            </p:cNvPr>
            <p:cNvGrpSpPr>
              <a:grpSpLocks noChangeAspect="1"/>
            </p:cNvGrpSpPr>
            <p:nvPr/>
          </p:nvGrpSpPr>
          <p:grpSpPr>
            <a:xfrm>
              <a:off x="147638" y="1566862"/>
              <a:ext cx="3858953" cy="2627579"/>
              <a:chOff x="920242" y="1619139"/>
              <a:chExt cx="3372663" cy="2162175"/>
            </a:xfrm>
          </p:grpSpPr>
          <p:pic>
            <p:nvPicPr>
              <p:cNvPr id="29" name="Picture 28">
                <a:extLst>
                  <a:ext uri="{FF2B5EF4-FFF2-40B4-BE49-F238E27FC236}">
                    <a16:creationId xmlns:a16="http://schemas.microsoft.com/office/drawing/2014/main" id="{84B9C809-7ED3-4C3A-9FE6-DDB8E04C6D26}"/>
                  </a:ext>
                </a:extLst>
              </p:cNvPr>
              <p:cNvPicPr/>
              <p:nvPr/>
            </p:nvPicPr>
            <p:blipFill rotWithShape="1">
              <a:blip r:embed="rId5" cstate="print">
                <a:extLst>
                  <a:ext uri="{28A0092B-C50C-407E-A947-70E740481C1C}">
                    <a14:useLocalDpi xmlns:a14="http://schemas.microsoft.com/office/drawing/2010/main" val="0"/>
                  </a:ext>
                </a:extLst>
              </a:blip>
              <a:srcRect l="18533" r="7080"/>
              <a:stretch/>
            </p:blipFill>
            <p:spPr bwMode="auto">
              <a:xfrm>
                <a:off x="920242" y="1619139"/>
                <a:ext cx="3372663" cy="2162175"/>
              </a:xfrm>
              <a:prstGeom prst="rect">
                <a:avLst/>
              </a:prstGeom>
              <a:noFill/>
              <a:ln>
                <a:noFill/>
              </a:ln>
            </p:spPr>
          </p:pic>
          <p:pic>
            <p:nvPicPr>
              <p:cNvPr id="30" name="Picture 29">
                <a:extLst>
                  <a:ext uri="{FF2B5EF4-FFF2-40B4-BE49-F238E27FC236}">
                    <a16:creationId xmlns:a16="http://schemas.microsoft.com/office/drawing/2014/main" id="{CA7F6C0D-850E-4F55-9BC4-087E687244D3}"/>
                  </a:ext>
                </a:extLst>
              </p:cNvPr>
              <p:cNvPicPr/>
              <p:nvPr/>
            </p:nvPicPr>
            <p:blipFill rotWithShape="1">
              <a:blip r:embed="rId5" cstate="print">
                <a:extLst>
                  <a:ext uri="{28A0092B-C50C-407E-A947-70E740481C1C}">
                    <a14:useLocalDpi xmlns:a14="http://schemas.microsoft.com/office/drawing/2010/main" val="0"/>
                  </a:ext>
                </a:extLst>
              </a:blip>
              <a:srcRect l="1303" t="34636" r="79968" b="62101"/>
              <a:stretch/>
            </p:blipFill>
            <p:spPr bwMode="auto">
              <a:xfrm>
                <a:off x="970195" y="2297117"/>
                <a:ext cx="849120" cy="70542"/>
              </a:xfrm>
              <a:prstGeom prst="rect">
                <a:avLst/>
              </a:prstGeom>
              <a:noFill/>
              <a:ln>
                <a:noFill/>
              </a:ln>
            </p:spPr>
          </p:pic>
        </p:grpSp>
        <p:sp>
          <p:nvSpPr>
            <p:cNvPr id="28" name="Rectangle 27">
              <a:extLst>
                <a:ext uri="{FF2B5EF4-FFF2-40B4-BE49-F238E27FC236}">
                  <a16:creationId xmlns:a16="http://schemas.microsoft.com/office/drawing/2014/main" id="{554DC5C1-01B6-4896-BC17-40AD2F1BA0C9}"/>
                </a:ext>
              </a:extLst>
            </p:cNvPr>
            <p:cNvSpPr/>
            <p:nvPr/>
          </p:nvSpPr>
          <p:spPr bwMode="auto">
            <a:xfrm>
              <a:off x="84253" y="2481263"/>
              <a:ext cx="142875" cy="85726"/>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grpSp>
      <p:sp>
        <p:nvSpPr>
          <p:cNvPr id="31" name="Text Placeholder 20">
            <a:extLst>
              <a:ext uri="{FF2B5EF4-FFF2-40B4-BE49-F238E27FC236}">
                <a16:creationId xmlns:a16="http://schemas.microsoft.com/office/drawing/2014/main" id="{C84BEA12-9D44-4957-8564-21D2CE63149C}"/>
              </a:ext>
            </a:extLst>
          </p:cNvPr>
          <p:cNvSpPr txBox="1">
            <a:spLocks/>
          </p:cNvSpPr>
          <p:nvPr/>
        </p:nvSpPr>
        <p:spPr>
          <a:xfrm>
            <a:off x="4378271" y="4291524"/>
            <a:ext cx="4491986" cy="590601"/>
          </a:xfrm>
          <a:prstGeom prst="rect">
            <a:avLst/>
          </a:prstGeom>
        </p:spPr>
        <p:txBody>
          <a:bodyPr/>
          <a:lstStyle>
            <a:defPPr>
              <a:defRPr lang="en-US"/>
            </a:defPPr>
            <a:lvl1pPr marL="0" indent="0" eaLnBrk="1" hangingPunct="1">
              <a:spcBef>
                <a:spcPct val="30000"/>
              </a:spcBef>
              <a:buClr>
                <a:schemeClr val="tx2"/>
              </a:buClr>
              <a:buNone/>
              <a:defRPr sz="900" kern="0">
                <a:solidFill>
                  <a:srgbClr val="585858"/>
                </a:solidFill>
                <a:latin typeface="Calibri" panose="020F0502020204030204" pitchFamily="34" charset="0"/>
                <a:cs typeface="Calibri" panose="020F0502020204030204" pitchFamily="34" charset="0"/>
              </a:defRPr>
            </a:lvl1pPr>
            <a:lvl2pPr marL="596900" indent="-296863" eaLnBrk="1" hangingPunct="1">
              <a:buChar char="–"/>
              <a:defRPr>
                <a:latin typeface="+mn-lt"/>
                <a:cs typeface="+mn-cs"/>
              </a:defRPr>
            </a:lvl2pPr>
            <a:lvl3pPr indent="-315913" eaLnBrk="1" hangingPunct="1">
              <a:buChar char="•"/>
              <a:defRPr sz="1600">
                <a:latin typeface="+mn-lt"/>
                <a:cs typeface="+mn-cs"/>
              </a:defRPr>
            </a:lvl3pPr>
            <a:lvl4pPr marL="1219200" indent="-303213" eaLnBrk="1" hangingPunct="1">
              <a:buChar char="–"/>
              <a:defRPr sz="1600">
                <a:latin typeface="+mn-lt"/>
                <a:cs typeface="+mn-cs"/>
              </a:defRPr>
            </a:lvl4pPr>
            <a:lvl5pPr marL="1524000" indent="-303213" eaLnBrk="1" hangingPunct="1">
              <a:buFont typeface="Times" pitchFamily="18" charset="0"/>
              <a:buChar char="•"/>
              <a:defRPr sz="1600" i="1">
                <a:latin typeface="+mn-lt"/>
                <a:cs typeface="+mn-cs"/>
              </a:defRPr>
            </a:lvl5pPr>
            <a:lvl6pPr marL="1981200" indent="-303213" fontAlgn="base">
              <a:spcBef>
                <a:spcPct val="0"/>
              </a:spcBef>
              <a:spcAft>
                <a:spcPct val="0"/>
              </a:spcAft>
              <a:buFont typeface="Times" pitchFamily="18" charset="0"/>
              <a:buChar char="•"/>
              <a:defRPr sz="1600" i="1">
                <a:latin typeface="+mn-lt"/>
                <a:cs typeface="+mn-cs"/>
              </a:defRPr>
            </a:lvl6pPr>
            <a:lvl7pPr marL="2438400" indent="-303213" fontAlgn="base">
              <a:spcBef>
                <a:spcPct val="0"/>
              </a:spcBef>
              <a:spcAft>
                <a:spcPct val="0"/>
              </a:spcAft>
              <a:buFont typeface="Times" pitchFamily="18" charset="0"/>
              <a:buChar char="•"/>
              <a:defRPr sz="1600" i="1">
                <a:latin typeface="+mn-lt"/>
                <a:cs typeface="+mn-cs"/>
              </a:defRPr>
            </a:lvl7pPr>
            <a:lvl8pPr marL="2895600" indent="-303213" fontAlgn="base">
              <a:spcBef>
                <a:spcPct val="0"/>
              </a:spcBef>
              <a:spcAft>
                <a:spcPct val="0"/>
              </a:spcAft>
              <a:buFont typeface="Times" pitchFamily="18" charset="0"/>
              <a:buChar char="•"/>
              <a:defRPr sz="1600" i="1">
                <a:latin typeface="+mn-lt"/>
                <a:cs typeface="+mn-cs"/>
              </a:defRPr>
            </a:lvl8pPr>
            <a:lvl9pPr marL="3352800" indent="-303213" fontAlgn="base">
              <a:spcBef>
                <a:spcPct val="0"/>
              </a:spcBef>
              <a:spcAft>
                <a:spcPct val="0"/>
              </a:spcAft>
              <a:buFont typeface="Times" pitchFamily="18" charset="0"/>
              <a:buChar char="•"/>
              <a:defRPr sz="1600" i="1">
                <a:latin typeface="+mn-lt"/>
                <a:cs typeface="+mn-cs"/>
              </a:defRPr>
            </a:lvl9pPr>
          </a:lstStyle>
          <a:p>
            <a:r>
              <a:rPr lang="en-GB" sz="1000" dirty="0"/>
              <a:t>Source: ECB/ESRB (2021), </a:t>
            </a:r>
            <a:r>
              <a:rPr lang="en-GB" sz="1000" dirty="0">
                <a:hlinkClick r:id="rId6"/>
              </a:rPr>
              <a:t>Climate-related risk and financial stability</a:t>
            </a:r>
            <a:endParaRPr lang="en-GB" sz="1000" dirty="0">
              <a:solidFill>
                <a:schemeClr val="tx1"/>
              </a:solidFill>
            </a:endParaRPr>
          </a:p>
        </p:txBody>
      </p:sp>
      <p:cxnSp>
        <p:nvCxnSpPr>
          <p:cNvPr id="2" name="Straight Connector 1">
            <a:extLst>
              <a:ext uri="{FF2B5EF4-FFF2-40B4-BE49-F238E27FC236}">
                <a16:creationId xmlns:a16="http://schemas.microsoft.com/office/drawing/2014/main" id="{6AFA12D7-A870-36EF-1342-440493F52B75}"/>
              </a:ext>
            </a:extLst>
          </p:cNvPr>
          <p:cNvCxnSpPr/>
          <p:nvPr/>
        </p:nvCxnSpPr>
        <p:spPr bwMode="auto">
          <a:xfrm>
            <a:off x="4468223" y="1346203"/>
            <a:ext cx="4402034" cy="0"/>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 name="Straight Connector 5">
            <a:extLst>
              <a:ext uri="{FF2B5EF4-FFF2-40B4-BE49-F238E27FC236}">
                <a16:creationId xmlns:a16="http://schemas.microsoft.com/office/drawing/2014/main" id="{E9E7C6FD-9291-658C-1141-B92F5A9C97C4}"/>
              </a:ext>
            </a:extLst>
          </p:cNvPr>
          <p:cNvCxnSpPr/>
          <p:nvPr/>
        </p:nvCxnSpPr>
        <p:spPr bwMode="auto">
          <a:xfrm>
            <a:off x="594866" y="1099620"/>
            <a:ext cx="2700497" cy="0"/>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2752886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2"/>
          <p:cNvSpPr>
            <a:spLocks noGrp="1"/>
          </p:cNvSpPr>
          <p:nvPr>
            <p:ph type="sldNum" sz="quarter" idx="17"/>
          </p:nvPr>
        </p:nvSpPr>
        <p:spPr bwMode="auto">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D2B33CD1-6432-40ED-B5F2-3E6438483F98}" type="slidenum">
              <a:rPr altLang="en-US" sz="900" smtClean="0">
                <a:solidFill>
                  <a:schemeClr val="bg1"/>
                </a:solidFill>
                <a:ea typeface="ヒラギノ角ゴ Pro W3"/>
                <a:cs typeface="ヒラギノ角ゴ Pro W3"/>
              </a:rPr>
              <a:pPr eaLnBrk="1" hangingPunct="1">
                <a:lnSpc>
                  <a:spcPct val="100000"/>
                </a:lnSpc>
                <a:spcBef>
                  <a:spcPct val="0"/>
                </a:spcBef>
                <a:buClrTx/>
              </a:pPr>
              <a:t>9</a:t>
            </a:fld>
            <a:endParaRPr altLang="en-US" sz="900">
              <a:solidFill>
                <a:schemeClr val="bg1"/>
              </a:solidFill>
              <a:ea typeface="ヒラギノ角ゴ Pro W3"/>
              <a:cs typeface="ヒラギノ角ゴ Pro W3"/>
            </a:endParaRPr>
          </a:p>
        </p:txBody>
      </p:sp>
      <p:sp>
        <p:nvSpPr>
          <p:cNvPr id="6" name="Text Placeholder 9">
            <a:extLst>
              <a:ext uri="{FF2B5EF4-FFF2-40B4-BE49-F238E27FC236}">
                <a16:creationId xmlns:a16="http://schemas.microsoft.com/office/drawing/2014/main" id="{AE93D527-BF98-4D54-B74D-003979A8640C}"/>
              </a:ext>
            </a:extLst>
          </p:cNvPr>
          <p:cNvSpPr txBox="1">
            <a:spLocks/>
          </p:cNvSpPr>
          <p:nvPr/>
        </p:nvSpPr>
        <p:spPr bwMode="auto">
          <a:xfrm>
            <a:off x="4291683" y="1857375"/>
            <a:ext cx="4709442" cy="2688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1" fontAlgn="base" hangingPunct="1">
              <a:spcBef>
                <a:spcPct val="30000"/>
              </a:spcBef>
              <a:spcAft>
                <a:spcPct val="0"/>
              </a:spcAft>
              <a:buClr>
                <a:schemeClr val="tx2"/>
              </a:buClr>
              <a:defRPr lang="en-US" sz="3200" kern="1200" smtClean="0">
                <a:solidFill>
                  <a:schemeClr val="bg1"/>
                </a:solidFill>
                <a:latin typeface="+mn-lt"/>
                <a:ea typeface="+mj-ea"/>
                <a:cs typeface="+mj-cs"/>
              </a:defRPr>
            </a:lvl1pPr>
            <a:lvl2pPr marL="298450" algn="l" rtl="0" eaLnBrk="1" fontAlgn="base" hangingPunct="1">
              <a:spcBef>
                <a:spcPct val="0"/>
              </a:spcBef>
              <a:spcAft>
                <a:spcPct val="0"/>
              </a:spcAft>
              <a:defRPr lang="en-US" smtClean="0">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a:spcBef>
                <a:spcPts val="1200"/>
              </a:spcBef>
            </a:pPr>
            <a:r>
              <a:rPr lang="en-GB" sz="2200" dirty="0">
                <a:solidFill>
                  <a:schemeClr val="bg2">
                    <a:lumMod val="75000"/>
                  </a:schemeClr>
                </a:solidFill>
                <a:latin typeface="Calibri" panose="020F0502020204030204" pitchFamily="34" charset="0"/>
                <a:cs typeface="Arial" pitchFamily="34" charset="0"/>
              </a:rPr>
              <a:t>1 | Background</a:t>
            </a:r>
          </a:p>
          <a:p>
            <a:pPr>
              <a:spcBef>
                <a:spcPts val="1200"/>
              </a:spcBef>
            </a:pPr>
            <a:r>
              <a:rPr lang="en-GB" sz="2200" dirty="0">
                <a:solidFill>
                  <a:schemeClr val="bg2">
                    <a:lumMod val="75000"/>
                  </a:schemeClr>
                </a:solidFill>
                <a:latin typeface="Calibri" panose="020F0502020204030204" pitchFamily="34" charset="0"/>
                <a:cs typeface="Arial" pitchFamily="34" charset="0"/>
              </a:rPr>
              <a:t>2 | Distribution of financial risk</a:t>
            </a:r>
          </a:p>
          <a:p>
            <a:pPr>
              <a:spcBef>
                <a:spcPts val="1200"/>
              </a:spcBef>
            </a:pPr>
            <a:r>
              <a:rPr lang="en-GB" sz="2200" dirty="0">
                <a:latin typeface="Calibri" panose="020F0502020204030204" pitchFamily="34" charset="0"/>
                <a:cs typeface="Arial" pitchFamily="34" charset="0"/>
              </a:rPr>
              <a:t>3</a:t>
            </a:r>
            <a:r>
              <a:rPr lang="en-GB" sz="2200" dirty="0">
                <a:solidFill>
                  <a:schemeClr val="bg2">
                    <a:lumMod val="75000"/>
                  </a:schemeClr>
                </a:solidFill>
                <a:latin typeface="Calibri" panose="020F0502020204030204" pitchFamily="34" charset="0"/>
                <a:cs typeface="Arial" pitchFamily="34" charset="0"/>
              </a:rPr>
              <a:t> </a:t>
            </a:r>
            <a:r>
              <a:rPr lang="en-GB" sz="2200" dirty="0">
                <a:latin typeface="Calibri" panose="020F0502020204030204" pitchFamily="34" charset="0"/>
                <a:cs typeface="Arial" pitchFamily="34" charset="0"/>
              </a:rPr>
              <a:t>| Evolution of financial risk</a:t>
            </a:r>
          </a:p>
          <a:p>
            <a:pPr>
              <a:spcBef>
                <a:spcPts val="1200"/>
              </a:spcBef>
            </a:pPr>
            <a:r>
              <a:rPr lang="en-GB" sz="2200" dirty="0">
                <a:solidFill>
                  <a:schemeClr val="bg2">
                    <a:lumMod val="75000"/>
                  </a:schemeClr>
                </a:solidFill>
                <a:latin typeface="Calibri" panose="020F0502020204030204" pitchFamily="34" charset="0"/>
                <a:cs typeface="Arial" pitchFamily="34" charset="0"/>
              </a:rPr>
              <a:t>4 | Systemic amplifiers</a:t>
            </a:r>
          </a:p>
          <a:p>
            <a:pPr>
              <a:spcBef>
                <a:spcPts val="1200"/>
              </a:spcBef>
            </a:pPr>
            <a:r>
              <a:rPr lang="en-GB" sz="2200" dirty="0">
                <a:solidFill>
                  <a:schemeClr val="bg2">
                    <a:lumMod val="75000"/>
                  </a:schemeClr>
                </a:solidFill>
                <a:latin typeface="Calibri" panose="020F0502020204030204" pitchFamily="34" charset="0"/>
                <a:cs typeface="Arial" pitchFamily="34" charset="0"/>
              </a:rPr>
              <a:t>5 | Macroprudential considerations</a:t>
            </a:r>
          </a:p>
          <a:p>
            <a:pPr>
              <a:spcBef>
                <a:spcPts val="1200"/>
              </a:spcBef>
            </a:pPr>
            <a:r>
              <a:rPr lang="en-GB" sz="2200" dirty="0">
                <a:solidFill>
                  <a:schemeClr val="bg2">
                    <a:lumMod val="75000"/>
                  </a:schemeClr>
                </a:solidFill>
                <a:latin typeface="Calibri" panose="020F0502020204030204" pitchFamily="34" charset="0"/>
                <a:cs typeface="Arial" pitchFamily="34" charset="0"/>
              </a:rPr>
              <a:t>6 | Summary</a:t>
            </a:r>
          </a:p>
        </p:txBody>
      </p:sp>
      <p:sp>
        <p:nvSpPr>
          <p:cNvPr id="7" name="Title 2">
            <a:extLst>
              <a:ext uri="{FF2B5EF4-FFF2-40B4-BE49-F238E27FC236}">
                <a16:creationId xmlns:a16="http://schemas.microsoft.com/office/drawing/2014/main" id="{1E96B2B1-0934-4A9F-BD29-E5F0089371E7}"/>
              </a:ext>
            </a:extLst>
          </p:cNvPr>
          <p:cNvSpPr txBox="1">
            <a:spLocks/>
          </p:cNvSpPr>
          <p:nvPr/>
        </p:nvSpPr>
        <p:spPr>
          <a:xfrm>
            <a:off x="278504" y="150685"/>
            <a:ext cx="8648749" cy="294626"/>
          </a:xfrm>
          <a:prstGeom prst="rect">
            <a:avLst/>
          </a:prstGeom>
        </p:spPr>
        <p:txBody>
          <a:bodyPr vert="horz"/>
          <a:lst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r>
              <a:rPr lang="en-GB" sz="1600" kern="0" dirty="0">
                <a:solidFill>
                  <a:schemeClr val="accent6">
                    <a:lumMod val="50000"/>
                  </a:schemeClr>
                </a:solidFill>
                <a:latin typeface="Calibri" panose="020F0502020204030204" pitchFamily="34" charset="0"/>
                <a:cs typeface="Calibri" panose="020F0502020204030204" pitchFamily="34" charset="0"/>
              </a:rPr>
              <a:t>Outline</a:t>
            </a:r>
            <a:endParaRPr lang="en-GB" sz="16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89073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GENDA_1_ASSOC" val="-1"/>
</p:tagLst>
</file>

<file path=ppt/tags/tag10.xml><?xml version="1.0" encoding="utf-8"?>
<p:tagLst xmlns:a="http://schemas.openxmlformats.org/drawingml/2006/main" xmlns:r="http://schemas.openxmlformats.org/officeDocument/2006/relationships" xmlns:p="http://schemas.openxmlformats.org/presentationml/2006/main">
  <p:tag name="AGENDA_2" val="-1"/>
</p:tagLst>
</file>

<file path=ppt/tags/tag11.xml><?xml version="1.0" encoding="utf-8"?>
<p:tagLst xmlns:a="http://schemas.openxmlformats.org/drawingml/2006/main" xmlns:r="http://schemas.openxmlformats.org/officeDocument/2006/relationships" xmlns:p="http://schemas.openxmlformats.org/presentationml/2006/main">
  <p:tag name="AGENDA_3" val="-1"/>
</p:tagLst>
</file>

<file path=ppt/tags/tag12.xml><?xml version="1.0" encoding="utf-8"?>
<p:tagLst xmlns:a="http://schemas.openxmlformats.org/drawingml/2006/main" xmlns:r="http://schemas.openxmlformats.org/officeDocument/2006/relationships" xmlns:p="http://schemas.openxmlformats.org/presentationml/2006/main">
  <p:tag name="AGENDA_1" val="-1"/>
</p:tagLst>
</file>

<file path=ppt/tags/tag13.xml><?xml version="1.0" encoding="utf-8"?>
<p:tagLst xmlns:a="http://schemas.openxmlformats.org/drawingml/2006/main" xmlns:r="http://schemas.openxmlformats.org/officeDocument/2006/relationships" xmlns:p="http://schemas.openxmlformats.org/presentationml/2006/main">
  <p:tag name="AGENDA_2_ASSOC" val="-1"/>
</p:tagLst>
</file>

<file path=ppt/tags/tag14.xml><?xml version="1.0" encoding="utf-8"?>
<p:tagLst xmlns:a="http://schemas.openxmlformats.org/drawingml/2006/main" xmlns:r="http://schemas.openxmlformats.org/officeDocument/2006/relationships" xmlns:p="http://schemas.openxmlformats.org/presentationml/2006/main">
  <p:tag name="AGENDA_3_ASSOC" val="-1"/>
</p:tagLst>
</file>

<file path=ppt/tags/tag15.xml><?xml version="1.0" encoding="utf-8"?>
<p:tagLst xmlns:a="http://schemas.openxmlformats.org/drawingml/2006/main" xmlns:r="http://schemas.openxmlformats.org/officeDocument/2006/relationships" xmlns:p="http://schemas.openxmlformats.org/presentationml/2006/main">
  <p:tag name="AGENDA_2" val="-1"/>
</p:tagLst>
</file>

<file path=ppt/tags/tag16.xml><?xml version="1.0" encoding="utf-8"?>
<p:tagLst xmlns:a="http://schemas.openxmlformats.org/drawingml/2006/main" xmlns:r="http://schemas.openxmlformats.org/officeDocument/2006/relationships" xmlns:p="http://schemas.openxmlformats.org/presentationml/2006/main">
  <p:tag name="AGENDA_3" val="-1"/>
</p:tagLst>
</file>

<file path=ppt/tags/tag17.xml><?xml version="1.0" encoding="utf-8"?>
<p:tagLst xmlns:a="http://schemas.openxmlformats.org/drawingml/2006/main" xmlns:r="http://schemas.openxmlformats.org/officeDocument/2006/relationships" xmlns:p="http://schemas.openxmlformats.org/presentationml/2006/main">
  <p:tag name="AGENDA_2" val="-1"/>
</p:tagLst>
</file>

<file path=ppt/tags/tag18.xml><?xml version="1.0" encoding="utf-8"?>
<p:tagLst xmlns:a="http://schemas.openxmlformats.org/drawingml/2006/main" xmlns:r="http://schemas.openxmlformats.org/officeDocument/2006/relationships" xmlns:p="http://schemas.openxmlformats.org/presentationml/2006/main">
  <p:tag name="AGENDA_2" val="-1"/>
</p:tagLst>
</file>

<file path=ppt/tags/tag19.xml><?xml version="1.0" encoding="utf-8"?>
<p:tagLst xmlns:a="http://schemas.openxmlformats.org/drawingml/2006/main" xmlns:r="http://schemas.openxmlformats.org/officeDocument/2006/relationships" xmlns:p="http://schemas.openxmlformats.org/presentationml/2006/main">
  <p:tag name="AGENDA_2" val="-1"/>
</p:tagLst>
</file>

<file path=ppt/tags/tag2.xml><?xml version="1.0" encoding="utf-8"?>
<p:tagLst xmlns:a="http://schemas.openxmlformats.org/drawingml/2006/main" xmlns:r="http://schemas.openxmlformats.org/officeDocument/2006/relationships" xmlns:p="http://schemas.openxmlformats.org/presentationml/2006/main">
  <p:tag name="AGENDA_2_ASSOC" val="-1"/>
</p:tagLst>
</file>

<file path=ppt/tags/tag20.xml><?xml version="1.0" encoding="utf-8"?>
<p:tagLst xmlns:a="http://schemas.openxmlformats.org/drawingml/2006/main" xmlns:r="http://schemas.openxmlformats.org/officeDocument/2006/relationships" xmlns:p="http://schemas.openxmlformats.org/presentationml/2006/main">
  <p:tag name="AGENDA_2" val="-1"/>
</p:tagLst>
</file>

<file path=ppt/tags/tag21.xml><?xml version="1.0" encoding="utf-8"?>
<p:tagLst xmlns:a="http://schemas.openxmlformats.org/drawingml/2006/main" xmlns:r="http://schemas.openxmlformats.org/officeDocument/2006/relationships" xmlns:p="http://schemas.openxmlformats.org/presentationml/2006/main">
  <p:tag name="AGENDA_1_ASSOC" val="-1"/>
</p:tagLst>
</file>

<file path=ppt/tags/tag22.xml><?xml version="1.0" encoding="utf-8"?>
<p:tagLst xmlns:a="http://schemas.openxmlformats.org/drawingml/2006/main" xmlns:r="http://schemas.openxmlformats.org/officeDocument/2006/relationships" xmlns:p="http://schemas.openxmlformats.org/presentationml/2006/main">
  <p:tag name="AGENDA_2_ASSOC" val="-1"/>
</p:tagLst>
</file>

<file path=ppt/tags/tag23.xml><?xml version="1.0" encoding="utf-8"?>
<p:tagLst xmlns:a="http://schemas.openxmlformats.org/drawingml/2006/main" xmlns:r="http://schemas.openxmlformats.org/officeDocument/2006/relationships" xmlns:p="http://schemas.openxmlformats.org/presentationml/2006/main">
  <p:tag name="AGENDA_3_ASSOC" val="-1"/>
</p:tagLst>
</file>

<file path=ppt/tags/tag24.xml><?xml version="1.0" encoding="utf-8"?>
<p:tagLst xmlns:a="http://schemas.openxmlformats.org/drawingml/2006/main" xmlns:r="http://schemas.openxmlformats.org/officeDocument/2006/relationships" xmlns:p="http://schemas.openxmlformats.org/presentationml/2006/main">
  <p:tag name="AGENDA_2" val="-1"/>
</p:tagLst>
</file>

<file path=ppt/tags/tag25.xml><?xml version="1.0" encoding="utf-8"?>
<p:tagLst xmlns:a="http://schemas.openxmlformats.org/drawingml/2006/main" xmlns:r="http://schemas.openxmlformats.org/officeDocument/2006/relationships" xmlns:p="http://schemas.openxmlformats.org/presentationml/2006/main">
  <p:tag name="AGENDA_3" val="-1"/>
</p:tagLst>
</file>

<file path=ppt/tags/tag26.xml><?xml version="1.0" encoding="utf-8"?>
<p:tagLst xmlns:a="http://schemas.openxmlformats.org/drawingml/2006/main" xmlns:r="http://schemas.openxmlformats.org/officeDocument/2006/relationships" xmlns:p="http://schemas.openxmlformats.org/presentationml/2006/main">
  <p:tag name="AGENDA_1" val="-1"/>
</p:tagLst>
</file>

<file path=ppt/tags/tag27.xml><?xml version="1.0" encoding="utf-8"?>
<p:tagLst xmlns:a="http://schemas.openxmlformats.org/drawingml/2006/main" xmlns:r="http://schemas.openxmlformats.org/officeDocument/2006/relationships" xmlns:p="http://schemas.openxmlformats.org/presentationml/2006/main">
  <p:tag name="AGENDA_1_ASSOC" val="-1"/>
</p:tagLst>
</file>

<file path=ppt/tags/tag28.xml><?xml version="1.0" encoding="utf-8"?>
<p:tagLst xmlns:a="http://schemas.openxmlformats.org/drawingml/2006/main" xmlns:r="http://schemas.openxmlformats.org/officeDocument/2006/relationships" xmlns:p="http://schemas.openxmlformats.org/presentationml/2006/main">
  <p:tag name="AGENDA_2_ASSOC" val="-1"/>
</p:tagLst>
</file>

<file path=ppt/tags/tag29.xml><?xml version="1.0" encoding="utf-8"?>
<p:tagLst xmlns:a="http://schemas.openxmlformats.org/drawingml/2006/main" xmlns:r="http://schemas.openxmlformats.org/officeDocument/2006/relationships" xmlns:p="http://schemas.openxmlformats.org/presentationml/2006/main">
  <p:tag name="AGENDA_3_ASSOC" val="-1"/>
</p:tagLst>
</file>

<file path=ppt/tags/tag3.xml><?xml version="1.0" encoding="utf-8"?>
<p:tagLst xmlns:a="http://schemas.openxmlformats.org/drawingml/2006/main" xmlns:r="http://schemas.openxmlformats.org/officeDocument/2006/relationships" xmlns:p="http://schemas.openxmlformats.org/presentationml/2006/main">
  <p:tag name="AGENDA_3_ASSOC" val="-1"/>
</p:tagLst>
</file>

<file path=ppt/tags/tag30.xml><?xml version="1.0" encoding="utf-8"?>
<p:tagLst xmlns:a="http://schemas.openxmlformats.org/drawingml/2006/main" xmlns:r="http://schemas.openxmlformats.org/officeDocument/2006/relationships" xmlns:p="http://schemas.openxmlformats.org/presentationml/2006/main">
  <p:tag name="AGENDA_2" val="-1"/>
</p:tagLst>
</file>

<file path=ppt/tags/tag31.xml><?xml version="1.0" encoding="utf-8"?>
<p:tagLst xmlns:a="http://schemas.openxmlformats.org/drawingml/2006/main" xmlns:r="http://schemas.openxmlformats.org/officeDocument/2006/relationships" xmlns:p="http://schemas.openxmlformats.org/presentationml/2006/main">
  <p:tag name="AGENDA_3" val="-1"/>
</p:tagLst>
</file>

<file path=ppt/tags/tag32.xml><?xml version="1.0" encoding="utf-8"?>
<p:tagLst xmlns:a="http://schemas.openxmlformats.org/drawingml/2006/main" xmlns:r="http://schemas.openxmlformats.org/officeDocument/2006/relationships" xmlns:p="http://schemas.openxmlformats.org/presentationml/2006/main">
  <p:tag name="AGENDA_1" val="-1"/>
</p:tagLst>
</file>

<file path=ppt/tags/tag33.xml><?xml version="1.0" encoding="utf-8"?>
<p:tagLst xmlns:a="http://schemas.openxmlformats.org/drawingml/2006/main" xmlns:r="http://schemas.openxmlformats.org/officeDocument/2006/relationships" xmlns:p="http://schemas.openxmlformats.org/presentationml/2006/main">
  <p:tag name="AGENDA_2_ASSOC" val="-1"/>
</p:tagLst>
</file>

<file path=ppt/tags/tag34.xml><?xml version="1.0" encoding="utf-8"?>
<p:tagLst xmlns:a="http://schemas.openxmlformats.org/drawingml/2006/main" xmlns:r="http://schemas.openxmlformats.org/officeDocument/2006/relationships" xmlns:p="http://schemas.openxmlformats.org/presentationml/2006/main">
  <p:tag name="AGENDA_3_ASSOC" val="-1"/>
</p:tagLst>
</file>

<file path=ppt/tags/tag35.xml><?xml version="1.0" encoding="utf-8"?>
<p:tagLst xmlns:a="http://schemas.openxmlformats.org/drawingml/2006/main" xmlns:r="http://schemas.openxmlformats.org/officeDocument/2006/relationships" xmlns:p="http://schemas.openxmlformats.org/presentationml/2006/main">
  <p:tag name="AGENDA_2" val="-1"/>
</p:tagLst>
</file>

<file path=ppt/tags/tag36.xml><?xml version="1.0" encoding="utf-8"?>
<p:tagLst xmlns:a="http://schemas.openxmlformats.org/drawingml/2006/main" xmlns:r="http://schemas.openxmlformats.org/officeDocument/2006/relationships" xmlns:p="http://schemas.openxmlformats.org/presentationml/2006/main">
  <p:tag name="AGENDA_3" val="-1"/>
</p:tagLst>
</file>

<file path=ppt/tags/tag37.xml><?xml version="1.0" encoding="utf-8"?>
<p:tagLst xmlns:a="http://schemas.openxmlformats.org/drawingml/2006/main" xmlns:r="http://schemas.openxmlformats.org/officeDocument/2006/relationships" xmlns:p="http://schemas.openxmlformats.org/presentationml/2006/main">
  <p:tag name="AGENDA_2" val="-1"/>
</p:tagLst>
</file>

<file path=ppt/tags/tag38.xml><?xml version="1.0" encoding="utf-8"?>
<p:tagLst xmlns:a="http://schemas.openxmlformats.org/drawingml/2006/main" xmlns:r="http://schemas.openxmlformats.org/officeDocument/2006/relationships" xmlns:p="http://schemas.openxmlformats.org/presentationml/2006/main">
  <p:tag name="AGENDA_2" val="-1"/>
</p:tagLst>
</file>

<file path=ppt/tags/tag39.xml><?xml version="1.0" encoding="utf-8"?>
<p:tagLst xmlns:a="http://schemas.openxmlformats.org/drawingml/2006/main" xmlns:r="http://schemas.openxmlformats.org/officeDocument/2006/relationships" xmlns:p="http://schemas.openxmlformats.org/presentationml/2006/main">
  <p:tag name="AGENDA_2" val="-1"/>
</p:tagLst>
</file>

<file path=ppt/tags/tag4.xml><?xml version="1.0" encoding="utf-8"?>
<p:tagLst xmlns:a="http://schemas.openxmlformats.org/drawingml/2006/main" xmlns:r="http://schemas.openxmlformats.org/officeDocument/2006/relationships" xmlns:p="http://schemas.openxmlformats.org/presentationml/2006/main">
  <p:tag name="AGENDA_2" val="-1"/>
</p:tagLst>
</file>

<file path=ppt/tags/tag40.xml><?xml version="1.0" encoding="utf-8"?>
<p:tagLst xmlns:a="http://schemas.openxmlformats.org/drawingml/2006/main" xmlns:r="http://schemas.openxmlformats.org/officeDocument/2006/relationships" xmlns:p="http://schemas.openxmlformats.org/presentationml/2006/main">
  <p:tag name="AGENDA_2" val="-1"/>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AGENDA_3" val="-1"/>
</p:tagLst>
</file>

<file path=ppt/tags/tag6.xml><?xml version="1.0" encoding="utf-8"?>
<p:tagLst xmlns:a="http://schemas.openxmlformats.org/drawingml/2006/main" xmlns:r="http://schemas.openxmlformats.org/officeDocument/2006/relationships" xmlns:p="http://schemas.openxmlformats.org/presentationml/2006/main">
  <p:tag name="AGENDA_1" val="-1"/>
</p:tagLst>
</file>

<file path=ppt/tags/tag7.xml><?xml version="1.0" encoding="utf-8"?>
<p:tagLst xmlns:a="http://schemas.openxmlformats.org/drawingml/2006/main" xmlns:r="http://schemas.openxmlformats.org/officeDocument/2006/relationships" xmlns:p="http://schemas.openxmlformats.org/presentationml/2006/main">
  <p:tag name="AGENDA_1_ASSOC" val="-1"/>
</p:tagLst>
</file>

<file path=ppt/tags/tag8.xml><?xml version="1.0" encoding="utf-8"?>
<p:tagLst xmlns:a="http://schemas.openxmlformats.org/drawingml/2006/main" xmlns:r="http://schemas.openxmlformats.org/officeDocument/2006/relationships" xmlns:p="http://schemas.openxmlformats.org/presentationml/2006/main">
  <p:tag name="AGENDA_2_ASSOC" val="-1"/>
</p:tagLst>
</file>

<file path=ppt/tags/tag9.xml><?xml version="1.0" encoding="utf-8"?>
<p:tagLst xmlns:a="http://schemas.openxmlformats.org/drawingml/2006/main" xmlns:r="http://schemas.openxmlformats.org/officeDocument/2006/relationships" xmlns:p="http://schemas.openxmlformats.org/presentationml/2006/main">
  <p:tag name="AGENDA_3_ASSOC" val="-1"/>
</p:tagLst>
</file>

<file path=ppt/theme/theme1.xml><?xml version="1.0" encoding="utf-8"?>
<a:theme xmlns:a="http://schemas.openxmlformats.org/drawingml/2006/main" name="ECB Default 16x9">
  <a:themeElements>
    <a:clrScheme name="___FINAL___ECB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5FA3DB"/>
      </a:hlink>
      <a:folHlink>
        <a:srgbClr val="A50021"/>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CB Default">
  <a:themeElements>
    <a:clrScheme name="ECB default presentation">
      <a:dk1>
        <a:srgbClr val="585858"/>
      </a:dk1>
      <a:lt1>
        <a:srgbClr val="FFFFFF"/>
      </a:lt1>
      <a:dk2>
        <a:srgbClr val="003399"/>
      </a:dk2>
      <a:lt2>
        <a:srgbClr val="BEBEBE"/>
      </a:lt2>
      <a:accent1>
        <a:srgbClr val="003399"/>
      </a:accent1>
      <a:accent2>
        <a:srgbClr val="4078B8"/>
      </a:accent2>
      <a:accent3>
        <a:srgbClr val="000066"/>
      </a:accent3>
      <a:accent4>
        <a:srgbClr val="008080"/>
      </a:accent4>
      <a:accent5>
        <a:srgbClr val="A50021"/>
      </a:accent5>
      <a:accent6>
        <a:srgbClr val="00005C"/>
      </a:accent6>
      <a:hlink>
        <a:srgbClr val="008080"/>
      </a:hlink>
      <a:folHlink>
        <a:srgbClr val="A50021"/>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26562</TotalTime>
  <Words>2562</Words>
  <Application>Microsoft Office PowerPoint</Application>
  <PresentationFormat>On-screen Show (16:9)</PresentationFormat>
  <Paragraphs>345</Paragraphs>
  <Slides>26</Slides>
  <Notes>25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5" baseType="lpstr">
      <vt:lpstr>Arial</vt:lpstr>
      <vt:lpstr>Arial Black</vt:lpstr>
      <vt:lpstr>Calibri</vt:lpstr>
      <vt:lpstr>Cambria Math</vt:lpstr>
      <vt:lpstr>Gill Sans MT</vt:lpstr>
      <vt:lpstr>Times</vt:lpstr>
      <vt:lpstr>ECB Default 16x9</vt:lpstr>
      <vt:lpstr>ECB Default</vt:lpstr>
      <vt:lpstr>think-cell Slide</vt:lpstr>
      <vt:lpstr>Tackling climate change risks to financial stability: What role for prudential policy?  2023 RiskLab/BoF/ESRB Conference on Systemic Risk Analytics </vt:lpstr>
      <vt:lpstr>PowerPoint Presentation</vt:lpstr>
      <vt:lpstr>PowerPoint Presentation</vt:lpstr>
      <vt:lpstr>PowerPoint Presentation</vt:lpstr>
      <vt:lpstr>Toward a surveillance framework</vt:lpstr>
      <vt:lpstr>Mapping financial exposures</vt:lpstr>
      <vt:lpstr>Physical risk exposures of banks are geographically concentrated</vt:lpstr>
      <vt:lpstr>Transition risk exposures are concentrated in economic sectors (both and across and within)</vt:lpstr>
      <vt:lpstr>PowerPoint Presentation</vt:lpstr>
      <vt:lpstr>Medium- to long-term scenarios: Cost benefit analysis</vt:lpstr>
      <vt:lpstr>Short term scenarios: Contours of transition given climate goals</vt:lpstr>
      <vt:lpstr>PowerPoint Presentation</vt:lpstr>
      <vt:lpstr>Corporate credit risk a function of underlying exposure to transition or physical risk</vt:lpstr>
      <vt:lpstr>PowerPoint Presentation</vt:lpstr>
      <vt:lpstr>Systemic aspect #1: Correlated shocks and contagion</vt:lpstr>
      <vt:lpstr>Systemic aspect #1: Correlated shocks and contagion</vt:lpstr>
      <vt:lpstr>Systemic aspect #2: Spillovers</vt:lpstr>
      <vt:lpstr>Systemic aspect #3: Risk transfer</vt:lpstr>
      <vt:lpstr>PowerPoint Presentation</vt:lpstr>
      <vt:lpstr>Stylised change in financial loss profile given climate shocks</vt:lpstr>
      <vt:lpstr>Developing a view on macroprudential policy</vt:lpstr>
      <vt:lpstr>Three broad classes of macroprudential policy for climate risk</vt:lpstr>
      <vt:lpstr>Candidate macroprudential tools for the banking sector</vt:lpstr>
      <vt:lpstr>Prudential policy interplay</vt:lpstr>
      <vt:lpstr>PowerPoint Presentation</vt:lpstr>
      <vt:lpstr>PowerPoint Presentation</vt:lpstr>
    </vt:vector>
  </TitlesOfParts>
  <Company>European Central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background title slide</dc:title>
  <dc:creator>Kourentas, Foivos</dc:creator>
  <cp:lastModifiedBy>Hiebert, Paul</cp:lastModifiedBy>
  <cp:revision>1807</cp:revision>
  <cp:lastPrinted>2020-02-20T12:50:09Z</cp:lastPrinted>
  <dcterms:created xsi:type="dcterms:W3CDTF">2019-10-24T06:46:40Z</dcterms:created>
  <dcterms:modified xsi:type="dcterms:W3CDTF">2023-05-29T07:05:16Z</dcterms:modified>
</cp:coreProperties>
</file>